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93" r:id="rId6"/>
    <p:sldId id="294" r:id="rId7"/>
    <p:sldId id="295" r:id="rId8"/>
    <p:sldId id="296" r:id="rId9"/>
    <p:sldId id="298" r:id="rId10"/>
    <p:sldId id="299" r:id="rId11"/>
    <p:sldId id="300" r:id="rId12"/>
    <p:sldId id="301" r:id="rId13"/>
    <p:sldId id="302"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3" r:id="rId31"/>
    <p:sldId id="325" r:id="rId32"/>
    <p:sldId id="326" r:id="rId33"/>
    <p:sldId id="327" r:id="rId34"/>
    <p:sldId id="328" r:id="rId35"/>
    <p:sldId id="329" r:id="rId36"/>
    <p:sldId id="330" r:id="rId37"/>
    <p:sldId id="331" r:id="rId38"/>
    <p:sldId id="332" r:id="rId39"/>
    <p:sldId id="335" r:id="rId40"/>
    <p:sldId id="336" r:id="rId41"/>
    <p:sldId id="337" r:id="rId42"/>
    <p:sldId id="338" r:id="rId43"/>
    <p:sldId id="339" r:id="rId44"/>
    <p:sldId id="340" r:id="rId45"/>
    <p:sldId id="341" r:id="rId46"/>
    <p:sldId id="343" r:id="rId47"/>
    <p:sldId id="344" r:id="rId48"/>
    <p:sldId id="345" r:id="rId49"/>
    <p:sldId id="346" r:id="rId50"/>
    <p:sldId id="347" r:id="rId51"/>
    <p:sldId id="348" r:id="rId52"/>
    <p:sldId id="349" r:id="rId53"/>
    <p:sldId id="350" r:id="rId54"/>
    <p:sldId id="351" r:id="rId55"/>
    <p:sldId id="352" r:id="rId56"/>
    <p:sldId id="353" r:id="rId57"/>
    <p:sldId id="356" r:id="rId58"/>
    <p:sldId id="357" r:id="rId59"/>
    <p:sldId id="358" r:id="rId60"/>
    <p:sldId id="359" r:id="rId61"/>
    <p:sldId id="370" r:id="rId62"/>
    <p:sldId id="371" r:id="rId63"/>
    <p:sldId id="372" r:id="rId64"/>
    <p:sldId id="373" r:id="rId65"/>
    <p:sldId id="374" r:id="rId66"/>
    <p:sldId id="375" r:id="rId67"/>
    <p:sldId id="376"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RESPIRATORY SYSTEM</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717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28600" y="76200"/>
            <a:ext cx="8763000" cy="595313"/>
          </a:xfrm>
        </p:spPr>
        <p:txBody>
          <a:bodyPr>
            <a:noAutofit/>
          </a:bodyPr>
          <a:lstStyle/>
          <a:p>
            <a:r>
              <a:rPr lang="en-US" sz="3600" b="1" dirty="0">
                <a:solidFill>
                  <a:srgbClr val="FF0000"/>
                </a:solidFill>
              </a:rPr>
              <a:t>Pressure Relationships in the Thoracic Cavity</a:t>
            </a:r>
          </a:p>
        </p:txBody>
      </p:sp>
      <p:sp>
        <p:nvSpPr>
          <p:cNvPr id="153603" name="Rectangle 3"/>
          <p:cNvSpPr>
            <a:spLocks noGrp="1" noChangeArrowheads="1"/>
          </p:cNvSpPr>
          <p:nvPr>
            <p:ph type="body" idx="1"/>
          </p:nvPr>
        </p:nvSpPr>
        <p:spPr>
          <a:xfrm>
            <a:off x="228600" y="911225"/>
            <a:ext cx="8534400" cy="5502275"/>
          </a:xfrm>
        </p:spPr>
        <p:txBody>
          <a:bodyPr/>
          <a:lstStyle/>
          <a:p>
            <a:r>
              <a:rPr lang="en-US">
                <a:ea typeface="SimSun" pitchFamily="2" charset="-122"/>
              </a:rPr>
              <a:t>Respiratory pressure is always described relative to atmospheric pressure</a:t>
            </a:r>
          </a:p>
          <a:p>
            <a:r>
              <a:rPr lang="en-US">
                <a:ea typeface="SimSun" pitchFamily="2" charset="-122"/>
              </a:rPr>
              <a:t>Atmospheric pressure (P</a:t>
            </a:r>
            <a:r>
              <a:rPr lang="en-US" baseline="-25000">
                <a:ea typeface="SimSun" pitchFamily="2" charset="-122"/>
              </a:rPr>
              <a:t>atm</a:t>
            </a:r>
            <a:r>
              <a:rPr lang="en-US">
                <a:ea typeface="SimSun" pitchFamily="2" charset="-122"/>
              </a:rPr>
              <a:t>)</a:t>
            </a:r>
          </a:p>
          <a:p>
            <a:pPr lvl="1"/>
            <a:r>
              <a:rPr lang="en-US">
                <a:ea typeface="SimSun" pitchFamily="2" charset="-122"/>
              </a:rPr>
              <a:t>Pressure exerted by the air surrounding the body </a:t>
            </a:r>
          </a:p>
          <a:p>
            <a:pPr lvl="1"/>
            <a:r>
              <a:rPr lang="en-US">
                <a:ea typeface="SimSun" pitchFamily="2" charset="-122"/>
              </a:rPr>
              <a:t>Negative respiratory pressure is less than P</a:t>
            </a:r>
            <a:r>
              <a:rPr lang="en-US" baseline="-25000">
                <a:ea typeface="SimSun" pitchFamily="2" charset="-122"/>
              </a:rPr>
              <a:t>atm</a:t>
            </a:r>
            <a:r>
              <a:rPr lang="en-US">
                <a:ea typeface="SimSun" pitchFamily="2" charset="-122"/>
              </a:rPr>
              <a:t> </a:t>
            </a:r>
          </a:p>
          <a:p>
            <a:pPr lvl="1"/>
            <a:r>
              <a:rPr lang="en-US">
                <a:ea typeface="SimSun" pitchFamily="2" charset="-122"/>
              </a:rPr>
              <a:t>Positive respiratory pressure is greater than P</a:t>
            </a:r>
            <a:r>
              <a:rPr lang="en-US" baseline="-25000">
                <a:ea typeface="SimSun" pitchFamily="2" charset="-122"/>
              </a:rPr>
              <a:t>atm</a:t>
            </a:r>
            <a:endParaRPr lang="en-US">
              <a:ea typeface="SimSun" pitchFamily="2" charset="-122"/>
            </a:endParaRPr>
          </a:p>
          <a:p>
            <a:r>
              <a:rPr lang="en-US">
                <a:ea typeface="SimSun" pitchFamily="2" charset="-122"/>
              </a:rPr>
              <a:t>Intrapulmonary pressure (P</a:t>
            </a:r>
            <a:r>
              <a:rPr lang="en-US" baseline="-25000">
                <a:ea typeface="SimSun" pitchFamily="2" charset="-122"/>
              </a:rPr>
              <a:t>alv</a:t>
            </a:r>
            <a:r>
              <a:rPr lang="en-US">
                <a:ea typeface="SimSun" pitchFamily="2" charset="-122"/>
              </a:rPr>
              <a:t>) – pressure within the alveoli</a:t>
            </a:r>
          </a:p>
          <a:p>
            <a:r>
              <a:rPr lang="en-US">
                <a:ea typeface="SimSun" pitchFamily="2" charset="-122"/>
              </a:rPr>
              <a:t>Intrapleural pressure (P</a:t>
            </a:r>
            <a:r>
              <a:rPr lang="en-US" baseline="-25000">
                <a:ea typeface="SimSun" pitchFamily="2" charset="-122"/>
              </a:rPr>
              <a:t>ip</a:t>
            </a:r>
            <a:r>
              <a:rPr lang="en-US">
                <a:ea typeface="SimSun" pitchFamily="2" charset="-122"/>
              </a:rPr>
              <a:t>) – pressure within the pleural cavity</a:t>
            </a:r>
          </a:p>
        </p:txBody>
      </p:sp>
    </p:spTree>
    <p:extLst>
      <p:ext uri="{BB962C8B-B14F-4D97-AF65-F5344CB8AC3E}">
        <p14:creationId xmlns:p14="http://schemas.microsoft.com/office/powerpoint/2010/main" val="289918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Pressure Relationships</a:t>
            </a:r>
          </a:p>
        </p:txBody>
      </p:sp>
      <p:sp>
        <p:nvSpPr>
          <p:cNvPr id="154627" name="Rectangle 3"/>
          <p:cNvSpPr>
            <a:spLocks noGrp="1" noChangeArrowheads="1"/>
          </p:cNvSpPr>
          <p:nvPr>
            <p:ph type="body" idx="1"/>
          </p:nvPr>
        </p:nvSpPr>
        <p:spPr>
          <a:xfrm>
            <a:off x="228600" y="2079625"/>
            <a:ext cx="8534400" cy="3155950"/>
          </a:xfrm>
        </p:spPr>
        <p:txBody>
          <a:bodyPr>
            <a:normAutofit fontScale="92500"/>
          </a:bodyPr>
          <a:lstStyle/>
          <a:p>
            <a:r>
              <a:rPr lang="en-US">
                <a:ea typeface="SimSun" pitchFamily="2" charset="-122"/>
              </a:rPr>
              <a:t>Intrapulmonary pressure and intrapleural pressure fluctuate with the phases of breathing</a:t>
            </a:r>
          </a:p>
          <a:p>
            <a:r>
              <a:rPr lang="en-US">
                <a:ea typeface="SimSun" pitchFamily="2" charset="-122"/>
              </a:rPr>
              <a:t>Intrapulmonary pressure always eventually equalizes itself with atmospheric pressure</a:t>
            </a:r>
          </a:p>
          <a:p>
            <a:r>
              <a:rPr lang="en-US">
                <a:ea typeface="SimSun" pitchFamily="2" charset="-122"/>
              </a:rPr>
              <a:t>Intrapleural pressure is always less than intrapulmonary pressure and atmospheric pressure</a:t>
            </a:r>
          </a:p>
        </p:txBody>
      </p:sp>
    </p:spTree>
    <p:extLst>
      <p:ext uri="{BB962C8B-B14F-4D97-AF65-F5344CB8AC3E}">
        <p14:creationId xmlns:p14="http://schemas.microsoft.com/office/powerpoint/2010/main" val="158847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28600" y="76200"/>
            <a:ext cx="8458200" cy="595313"/>
          </a:xfrm>
        </p:spPr>
        <p:txBody>
          <a:bodyPr>
            <a:normAutofit fontScale="90000"/>
          </a:bodyPr>
          <a:lstStyle/>
          <a:p>
            <a:r>
              <a:rPr lang="en-US"/>
              <a:t>Pressure Relationships</a:t>
            </a:r>
          </a:p>
        </p:txBody>
      </p:sp>
      <p:sp>
        <p:nvSpPr>
          <p:cNvPr id="155651" name="Rectangle 3"/>
          <p:cNvSpPr>
            <a:spLocks noGrp="1" noChangeArrowheads="1"/>
          </p:cNvSpPr>
          <p:nvPr>
            <p:ph type="body" idx="1"/>
          </p:nvPr>
        </p:nvSpPr>
        <p:spPr>
          <a:xfrm>
            <a:off x="228600" y="1673225"/>
            <a:ext cx="8458200" cy="4087813"/>
          </a:xfrm>
        </p:spPr>
        <p:txBody>
          <a:bodyPr/>
          <a:lstStyle/>
          <a:p>
            <a:r>
              <a:rPr lang="en-US">
                <a:ea typeface="SimSun" pitchFamily="2" charset="-122"/>
              </a:rPr>
              <a:t>Two forces act to pull the lungs away from the thoracic wall, promoting lung collapse</a:t>
            </a:r>
          </a:p>
          <a:p>
            <a:pPr lvl="1"/>
            <a:r>
              <a:rPr lang="en-US">
                <a:ea typeface="SimSun" pitchFamily="2" charset="-122"/>
              </a:rPr>
              <a:t>Elasticity of lungs causes them to assume smallest possible size</a:t>
            </a:r>
          </a:p>
          <a:p>
            <a:pPr lvl="1"/>
            <a:r>
              <a:rPr lang="en-US">
                <a:ea typeface="SimSun" pitchFamily="2" charset="-122"/>
              </a:rPr>
              <a:t>Surface tension of alveolar fluid draws alveoli to their smallest possible size</a:t>
            </a:r>
          </a:p>
          <a:p>
            <a:r>
              <a:rPr lang="en-US">
                <a:ea typeface="SimSun" pitchFamily="2" charset="-122"/>
              </a:rPr>
              <a:t>Opposing force – elasticity of the chest wall pulls the thorax outward to enlarge the lungs</a:t>
            </a:r>
          </a:p>
        </p:txBody>
      </p:sp>
    </p:spTree>
    <p:extLst>
      <p:ext uri="{BB962C8B-B14F-4D97-AF65-F5344CB8AC3E}">
        <p14:creationId xmlns:p14="http://schemas.microsoft.com/office/powerpoint/2010/main" val="180847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8600" y="76200"/>
            <a:ext cx="8458200" cy="595313"/>
          </a:xfrm>
        </p:spPr>
        <p:txBody>
          <a:bodyPr>
            <a:normAutofit fontScale="90000"/>
          </a:bodyPr>
          <a:lstStyle/>
          <a:p>
            <a:r>
              <a:rPr lang="en-US"/>
              <a:t>Pressure Relationships</a:t>
            </a:r>
          </a:p>
        </p:txBody>
      </p:sp>
      <p:sp>
        <p:nvSpPr>
          <p:cNvPr id="156675" name="Text Box 3"/>
          <p:cNvSpPr txBox="1">
            <a:spLocks noChangeArrowheads="1"/>
          </p:cNvSpPr>
          <p:nvPr/>
        </p:nvSpPr>
        <p:spPr bwMode="auto">
          <a:xfrm>
            <a:off x="7769225" y="6330950"/>
            <a:ext cx="968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21.12</a:t>
            </a:r>
          </a:p>
        </p:txBody>
      </p:sp>
      <p:pic>
        <p:nvPicPr>
          <p:cNvPr id="156676" name="Picture 4" descr="2312.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1600200" y="1371600"/>
            <a:ext cx="6172200" cy="454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0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Pulmonary Ventilation</a:t>
            </a:r>
          </a:p>
        </p:txBody>
      </p:sp>
      <p:sp>
        <p:nvSpPr>
          <p:cNvPr id="41987" name="Rectangle 3"/>
          <p:cNvSpPr>
            <a:spLocks noGrp="1" noChangeArrowheads="1"/>
          </p:cNvSpPr>
          <p:nvPr>
            <p:ph type="body" idx="1"/>
          </p:nvPr>
        </p:nvSpPr>
        <p:spPr>
          <a:xfrm>
            <a:off x="228600" y="1998663"/>
            <a:ext cx="8534400" cy="3316287"/>
          </a:xfrm>
        </p:spPr>
        <p:txBody>
          <a:bodyPr>
            <a:normAutofit fontScale="92500"/>
          </a:bodyPr>
          <a:lstStyle/>
          <a:p>
            <a:r>
              <a:rPr lang="en-US">
                <a:ea typeface="SimSun" pitchFamily="2" charset="-122"/>
              </a:rPr>
              <a:t>A mechanical process that depends on volume changes in the thoracic cavity</a:t>
            </a:r>
          </a:p>
          <a:p>
            <a:r>
              <a:rPr lang="en-US">
                <a:ea typeface="SimSun" pitchFamily="2" charset="-122"/>
              </a:rPr>
              <a:t>Volume changes lead to pressure changes, which lead to the flow of gases to equalize pressure</a:t>
            </a:r>
          </a:p>
          <a:p>
            <a:endParaRPr lang="en-US">
              <a:ea typeface="SimSun" pitchFamily="2" charset="-122"/>
            </a:endParaRPr>
          </a:p>
          <a:p>
            <a:pPr>
              <a:buFontTx/>
              <a:buNone/>
            </a:pPr>
            <a:r>
              <a:rPr lang="en-US">
                <a:ea typeface="SimSun" pitchFamily="2" charset="-122"/>
                <a:sym typeface="Symbol" pitchFamily="18" charset="2"/>
              </a:rPr>
              <a:t>			</a:t>
            </a:r>
            <a:r>
              <a:rPr lang="en-US">
                <a:ea typeface="SimSun" pitchFamily="2" charset="-122"/>
              </a:rPr>
              <a:t>V </a:t>
            </a:r>
            <a:r>
              <a:rPr lang="en-US">
                <a:ea typeface="SimSun" pitchFamily="2" charset="-122"/>
                <a:sym typeface="Wingdings" pitchFamily="2" charset="2"/>
              </a:rPr>
              <a:t></a:t>
            </a:r>
            <a:r>
              <a:rPr lang="en-US">
                <a:ea typeface="SimSun" pitchFamily="2" charset="-122"/>
              </a:rPr>
              <a:t> </a:t>
            </a:r>
            <a:r>
              <a:rPr lang="en-US">
                <a:ea typeface="SimSun" pitchFamily="2" charset="-122"/>
                <a:sym typeface="Symbol" pitchFamily="18" charset="2"/>
              </a:rPr>
              <a:t></a:t>
            </a:r>
            <a:r>
              <a:rPr lang="en-US">
                <a:ea typeface="SimSun" pitchFamily="2" charset="-122"/>
              </a:rPr>
              <a:t>P </a:t>
            </a:r>
            <a:r>
              <a:rPr lang="en-US">
                <a:ea typeface="SimSun" pitchFamily="2" charset="-122"/>
                <a:sym typeface="Wingdings" pitchFamily="2" charset="2"/>
              </a:rPr>
              <a:t></a:t>
            </a:r>
            <a:r>
              <a:rPr lang="en-US">
                <a:ea typeface="SimSun" pitchFamily="2" charset="-122"/>
              </a:rPr>
              <a:t> F (flow of gases)</a:t>
            </a:r>
          </a:p>
        </p:txBody>
      </p:sp>
    </p:spTree>
    <p:extLst>
      <p:ext uri="{BB962C8B-B14F-4D97-AF65-F5344CB8AC3E}">
        <p14:creationId xmlns:p14="http://schemas.microsoft.com/office/powerpoint/2010/main" val="273298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76200"/>
            <a:ext cx="8534400" cy="595313"/>
          </a:xfrm>
        </p:spPr>
        <p:txBody>
          <a:bodyPr>
            <a:normAutofit fontScale="90000"/>
          </a:bodyPr>
          <a:lstStyle/>
          <a:p>
            <a:r>
              <a:rPr lang="en-US"/>
              <a:t>Boyle’s Law</a:t>
            </a:r>
          </a:p>
        </p:txBody>
      </p:sp>
      <p:sp>
        <p:nvSpPr>
          <p:cNvPr id="43011" name="Rectangle 3"/>
          <p:cNvSpPr>
            <a:spLocks noGrp="1" noChangeArrowheads="1"/>
          </p:cNvSpPr>
          <p:nvPr>
            <p:ph type="body" idx="1"/>
          </p:nvPr>
        </p:nvSpPr>
        <p:spPr>
          <a:xfrm>
            <a:off x="228600" y="1152525"/>
            <a:ext cx="8534400" cy="5014913"/>
          </a:xfrm>
        </p:spPr>
        <p:txBody>
          <a:bodyPr/>
          <a:lstStyle/>
          <a:p>
            <a:r>
              <a:rPr lang="en-US">
                <a:ea typeface="SimSun" pitchFamily="2" charset="-122"/>
              </a:rPr>
              <a:t>Boyle’s law – the relationship between the pressure and volume of gases </a:t>
            </a:r>
          </a:p>
          <a:p>
            <a:endParaRPr lang="en-US">
              <a:ea typeface="SimSun" pitchFamily="2" charset="-122"/>
            </a:endParaRPr>
          </a:p>
          <a:p>
            <a:pPr algn="ctr">
              <a:buFontTx/>
              <a:buNone/>
            </a:pPr>
            <a:r>
              <a:rPr lang="en-US">
                <a:ea typeface="SimSun" pitchFamily="2" charset="-122"/>
              </a:rPr>
              <a:t>P</a:t>
            </a:r>
            <a:r>
              <a:rPr lang="en-US" baseline="-25000">
                <a:ea typeface="SimSun" pitchFamily="2" charset="-122"/>
              </a:rPr>
              <a:t>1</a:t>
            </a:r>
            <a:r>
              <a:rPr lang="en-US">
                <a:ea typeface="SimSun" pitchFamily="2" charset="-122"/>
              </a:rPr>
              <a:t>V</a:t>
            </a:r>
            <a:r>
              <a:rPr lang="en-US" baseline="-25000">
                <a:ea typeface="SimSun" pitchFamily="2" charset="-122"/>
              </a:rPr>
              <a:t>1</a:t>
            </a:r>
            <a:r>
              <a:rPr lang="en-US">
                <a:ea typeface="SimSun" pitchFamily="2" charset="-122"/>
              </a:rPr>
              <a:t> = P</a:t>
            </a:r>
            <a:r>
              <a:rPr lang="en-US" baseline="-25000">
                <a:ea typeface="SimSun" pitchFamily="2" charset="-122"/>
              </a:rPr>
              <a:t>2</a:t>
            </a:r>
            <a:r>
              <a:rPr lang="en-US">
                <a:ea typeface="SimSun" pitchFamily="2" charset="-122"/>
              </a:rPr>
              <a:t>V</a:t>
            </a:r>
            <a:r>
              <a:rPr lang="en-US" baseline="-25000">
                <a:ea typeface="SimSun" pitchFamily="2" charset="-122"/>
              </a:rPr>
              <a:t>2</a:t>
            </a:r>
            <a:endParaRPr lang="en-US">
              <a:ea typeface="SimSun" pitchFamily="2" charset="-122"/>
            </a:endParaRPr>
          </a:p>
          <a:p>
            <a:pPr>
              <a:buFontTx/>
              <a:buNone/>
            </a:pPr>
            <a:r>
              <a:rPr lang="en-US">
                <a:ea typeface="SimSun" pitchFamily="2" charset="-122"/>
              </a:rPr>
              <a:t>	</a:t>
            </a:r>
          </a:p>
          <a:p>
            <a:pPr lvl="1"/>
            <a:r>
              <a:rPr lang="en-US">
                <a:ea typeface="SimSun" pitchFamily="2" charset="-122"/>
              </a:rPr>
              <a:t>P = pressure of a gas in mm Hg</a:t>
            </a:r>
          </a:p>
          <a:p>
            <a:pPr lvl="1"/>
            <a:r>
              <a:rPr lang="en-US">
                <a:ea typeface="SimSun" pitchFamily="2" charset="-122"/>
              </a:rPr>
              <a:t>V = volume in cubic millimeters</a:t>
            </a:r>
          </a:p>
          <a:p>
            <a:pPr lvl="1"/>
            <a:r>
              <a:rPr lang="en-US">
                <a:ea typeface="SimSun" pitchFamily="2" charset="-122"/>
              </a:rPr>
              <a:t>Subscripts 1 and 2 represent the initial and resulting conditions, respectively</a:t>
            </a:r>
          </a:p>
        </p:txBody>
      </p:sp>
    </p:spTree>
    <p:extLst>
      <p:ext uri="{BB962C8B-B14F-4D97-AF65-F5344CB8AC3E}">
        <p14:creationId xmlns:p14="http://schemas.microsoft.com/office/powerpoint/2010/main" val="87964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Inspiration</a:t>
            </a:r>
          </a:p>
        </p:txBody>
      </p:sp>
      <p:sp>
        <p:nvSpPr>
          <p:cNvPr id="44035" name="Rectangle 3"/>
          <p:cNvSpPr>
            <a:spLocks noGrp="1" noChangeArrowheads="1"/>
          </p:cNvSpPr>
          <p:nvPr>
            <p:ph type="body" idx="1"/>
          </p:nvPr>
        </p:nvSpPr>
        <p:spPr>
          <a:xfrm>
            <a:off x="228600" y="1543050"/>
            <a:ext cx="8534400" cy="4230688"/>
          </a:xfrm>
        </p:spPr>
        <p:txBody>
          <a:bodyPr>
            <a:normAutofit fontScale="92500"/>
          </a:bodyPr>
          <a:lstStyle/>
          <a:p>
            <a:r>
              <a:rPr lang="en-US">
                <a:ea typeface="SimSun" pitchFamily="2" charset="-122"/>
              </a:rPr>
              <a:t>The diaphragm and external intercostal muscles (inspiratory muscles) contract and the rib cage rises</a:t>
            </a:r>
          </a:p>
          <a:p>
            <a:r>
              <a:rPr lang="en-US">
                <a:ea typeface="SimSun" pitchFamily="2" charset="-122"/>
              </a:rPr>
              <a:t>The lungs are stretched and intrapulmonary volume increases</a:t>
            </a:r>
          </a:p>
          <a:p>
            <a:r>
              <a:rPr lang="en-US">
                <a:ea typeface="SimSun" pitchFamily="2" charset="-122"/>
              </a:rPr>
              <a:t>Intrapulmonary pressure drops below atmospheric pressure (</a:t>
            </a:r>
            <a:r>
              <a:rPr lang="en-US">
                <a:ea typeface="SimSun" pitchFamily="2" charset="-122"/>
                <a:sym typeface="Symbol" pitchFamily="18" charset="2"/>
              </a:rPr>
              <a:t></a:t>
            </a:r>
            <a:r>
              <a:rPr lang="en-US">
                <a:ea typeface="SimSun" pitchFamily="2" charset="-122"/>
              </a:rPr>
              <a:t>1 mm Hg)</a:t>
            </a:r>
          </a:p>
          <a:p>
            <a:r>
              <a:rPr lang="en-US">
                <a:ea typeface="SimSun" pitchFamily="2" charset="-122"/>
              </a:rPr>
              <a:t>Air flows into the lungs, down its pressure gradient, until intrapleural pressure = atmospheric pressure</a:t>
            </a:r>
          </a:p>
        </p:txBody>
      </p:sp>
    </p:spTree>
    <p:extLst>
      <p:ext uri="{BB962C8B-B14F-4D97-AF65-F5344CB8AC3E}">
        <p14:creationId xmlns:p14="http://schemas.microsoft.com/office/powerpoint/2010/main" val="24557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76200"/>
            <a:ext cx="8534400" cy="595313"/>
          </a:xfrm>
        </p:spPr>
        <p:txBody>
          <a:bodyPr>
            <a:normAutofit fontScale="90000"/>
          </a:bodyPr>
          <a:lstStyle/>
          <a:p>
            <a:r>
              <a:rPr lang="en-US"/>
              <a:t>Inspiration</a:t>
            </a:r>
          </a:p>
        </p:txBody>
      </p:sp>
      <p:sp>
        <p:nvSpPr>
          <p:cNvPr id="115716" name="Text Box 4"/>
          <p:cNvSpPr txBox="1">
            <a:spLocks noChangeArrowheads="1"/>
          </p:cNvSpPr>
          <p:nvPr/>
        </p:nvSpPr>
        <p:spPr bwMode="auto">
          <a:xfrm>
            <a:off x="7653338" y="6330950"/>
            <a:ext cx="10842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21.13.1</a:t>
            </a:r>
          </a:p>
        </p:txBody>
      </p:sp>
      <p:pic>
        <p:nvPicPr>
          <p:cNvPr id="115717" name="Picture 5" descr=" 2313a.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5765"/>
          <a:stretch>
            <a:fillRect/>
          </a:stretch>
        </p:blipFill>
        <p:spPr bwMode="auto">
          <a:xfrm>
            <a:off x="265113" y="1343025"/>
            <a:ext cx="8650287"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1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90488"/>
            <a:ext cx="8458200" cy="595312"/>
          </a:xfrm>
        </p:spPr>
        <p:txBody>
          <a:bodyPr>
            <a:normAutofit fontScale="90000"/>
          </a:bodyPr>
          <a:lstStyle/>
          <a:p>
            <a:r>
              <a:rPr lang="en-US" b="1" dirty="0">
                <a:solidFill>
                  <a:srgbClr val="FF0000"/>
                </a:solidFill>
              </a:rPr>
              <a:t>Expiration</a:t>
            </a:r>
          </a:p>
        </p:txBody>
      </p:sp>
      <p:sp>
        <p:nvSpPr>
          <p:cNvPr id="46083" name="Rectangle 3"/>
          <p:cNvSpPr>
            <a:spLocks noGrp="1" noChangeArrowheads="1"/>
          </p:cNvSpPr>
          <p:nvPr>
            <p:ph type="body" idx="1"/>
          </p:nvPr>
        </p:nvSpPr>
        <p:spPr>
          <a:xfrm>
            <a:off x="228600" y="1295400"/>
            <a:ext cx="8458200" cy="4848225"/>
          </a:xfrm>
        </p:spPr>
        <p:txBody>
          <a:bodyPr>
            <a:normAutofit lnSpcReduction="10000"/>
          </a:bodyPr>
          <a:lstStyle/>
          <a:p>
            <a:r>
              <a:rPr lang="en-US">
                <a:ea typeface="SimSun" pitchFamily="2" charset="-122"/>
              </a:rPr>
              <a:t>Inspiratory muscles relax and the rib cage descends due to gravity</a:t>
            </a:r>
          </a:p>
          <a:p>
            <a:r>
              <a:rPr lang="en-US">
                <a:ea typeface="SimSun" pitchFamily="2" charset="-122"/>
              </a:rPr>
              <a:t>Thoracic cavity volume decreases</a:t>
            </a:r>
          </a:p>
          <a:p>
            <a:r>
              <a:rPr lang="en-US">
                <a:ea typeface="SimSun" pitchFamily="2" charset="-122"/>
              </a:rPr>
              <a:t>Elastic lungs recoil passively and intrapulmonary volume decreases</a:t>
            </a:r>
          </a:p>
          <a:p>
            <a:r>
              <a:rPr lang="en-US">
                <a:ea typeface="SimSun" pitchFamily="2" charset="-122"/>
              </a:rPr>
              <a:t>Intrapulmonary pressure rises above atmospheric pressure (+1 mm Hg)</a:t>
            </a:r>
          </a:p>
          <a:p>
            <a:r>
              <a:rPr lang="en-US">
                <a:ea typeface="SimSun" pitchFamily="2" charset="-122"/>
              </a:rPr>
              <a:t>Gases flow out of the lungs down the pressure gradient until intrapulmonary pressure is 0</a:t>
            </a:r>
          </a:p>
        </p:txBody>
      </p:sp>
    </p:spTree>
    <p:extLst>
      <p:ext uri="{BB962C8B-B14F-4D97-AF65-F5344CB8AC3E}">
        <p14:creationId xmlns:p14="http://schemas.microsoft.com/office/powerpoint/2010/main" val="1771198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76200"/>
            <a:ext cx="8458200" cy="595313"/>
          </a:xfrm>
        </p:spPr>
        <p:txBody>
          <a:bodyPr>
            <a:normAutofit fontScale="90000"/>
          </a:bodyPr>
          <a:lstStyle/>
          <a:p>
            <a:r>
              <a:rPr lang="en-US"/>
              <a:t>Expiration</a:t>
            </a:r>
          </a:p>
        </p:txBody>
      </p:sp>
      <p:sp>
        <p:nvSpPr>
          <p:cNvPr id="116740" name="Text Box 4"/>
          <p:cNvSpPr txBox="1">
            <a:spLocks noChangeArrowheads="1"/>
          </p:cNvSpPr>
          <p:nvPr/>
        </p:nvSpPr>
        <p:spPr bwMode="auto">
          <a:xfrm>
            <a:off x="7653338" y="6330950"/>
            <a:ext cx="10842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21.13.2</a:t>
            </a:r>
          </a:p>
        </p:txBody>
      </p:sp>
      <p:pic>
        <p:nvPicPr>
          <p:cNvPr id="116741" name="Picture 5" descr=" 2313b.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152400" y="1295400"/>
            <a:ext cx="8707438"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4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76200"/>
            <a:ext cx="8458200" cy="595313"/>
          </a:xfrm>
        </p:spPr>
        <p:txBody>
          <a:bodyPr>
            <a:normAutofit fontScale="90000"/>
          </a:bodyPr>
          <a:lstStyle/>
          <a:p>
            <a:r>
              <a:rPr lang="en-US" b="1" dirty="0">
                <a:solidFill>
                  <a:srgbClr val="FF0000"/>
                </a:solidFill>
              </a:rPr>
              <a:t>Respiratory System</a:t>
            </a:r>
          </a:p>
        </p:txBody>
      </p:sp>
      <p:sp>
        <p:nvSpPr>
          <p:cNvPr id="6147" name="Rectangle 3"/>
          <p:cNvSpPr>
            <a:spLocks noGrp="1" noChangeArrowheads="1"/>
          </p:cNvSpPr>
          <p:nvPr>
            <p:ph type="body" idx="1"/>
          </p:nvPr>
        </p:nvSpPr>
        <p:spPr>
          <a:xfrm>
            <a:off x="304800" y="889000"/>
            <a:ext cx="8382000" cy="5530850"/>
          </a:xfrm>
        </p:spPr>
        <p:txBody>
          <a:bodyPr>
            <a:normAutofit lnSpcReduction="10000"/>
          </a:bodyPr>
          <a:lstStyle/>
          <a:p>
            <a:pPr>
              <a:lnSpc>
                <a:spcPct val="90000"/>
              </a:lnSpc>
            </a:pPr>
            <a:r>
              <a:rPr lang="en-US">
                <a:ea typeface="SimSun" pitchFamily="2" charset="-122"/>
              </a:rPr>
              <a:t>Consists of the respiratory and conducting zones</a:t>
            </a:r>
          </a:p>
          <a:p>
            <a:pPr>
              <a:lnSpc>
                <a:spcPct val="90000"/>
              </a:lnSpc>
            </a:pPr>
            <a:r>
              <a:rPr lang="en-US">
                <a:ea typeface="SimSun" pitchFamily="2" charset="-122"/>
              </a:rPr>
              <a:t>Respiratory zone</a:t>
            </a:r>
          </a:p>
          <a:p>
            <a:pPr lvl="1">
              <a:lnSpc>
                <a:spcPct val="90000"/>
              </a:lnSpc>
            </a:pPr>
            <a:r>
              <a:rPr lang="en-US">
                <a:ea typeface="SimSun" pitchFamily="2" charset="-122"/>
              </a:rPr>
              <a:t>Site of gas exchange </a:t>
            </a:r>
          </a:p>
          <a:p>
            <a:pPr lvl="1">
              <a:lnSpc>
                <a:spcPct val="90000"/>
              </a:lnSpc>
            </a:pPr>
            <a:r>
              <a:rPr lang="en-US">
                <a:ea typeface="SimSun" pitchFamily="2" charset="-122"/>
              </a:rPr>
              <a:t>Consists of bronchioles, alveolar ducts, and alveoli</a:t>
            </a:r>
          </a:p>
          <a:p>
            <a:pPr>
              <a:lnSpc>
                <a:spcPct val="90000"/>
              </a:lnSpc>
            </a:pPr>
            <a:r>
              <a:rPr lang="en-US">
                <a:ea typeface="SimSun" pitchFamily="2" charset="-122"/>
              </a:rPr>
              <a:t>Conducting zone  </a:t>
            </a:r>
          </a:p>
          <a:p>
            <a:pPr lvl="1">
              <a:lnSpc>
                <a:spcPct val="90000"/>
              </a:lnSpc>
            </a:pPr>
            <a:r>
              <a:rPr lang="en-US">
                <a:ea typeface="SimSun" pitchFamily="2" charset="-122"/>
              </a:rPr>
              <a:t>Provides rigid conduits for air to reach the sites of gas exchange</a:t>
            </a:r>
          </a:p>
          <a:p>
            <a:pPr lvl="1">
              <a:lnSpc>
                <a:spcPct val="90000"/>
              </a:lnSpc>
            </a:pPr>
            <a:r>
              <a:rPr lang="en-US">
                <a:ea typeface="SimSun" pitchFamily="2" charset="-122"/>
              </a:rPr>
              <a:t>Includes all other respiratory structures (e.g., nose, nasal cavity, pharynx, trachea)</a:t>
            </a:r>
          </a:p>
          <a:p>
            <a:pPr>
              <a:lnSpc>
                <a:spcPct val="90000"/>
              </a:lnSpc>
            </a:pPr>
            <a:r>
              <a:rPr lang="en-US">
                <a:ea typeface="SimSun" pitchFamily="2" charset="-122"/>
              </a:rPr>
              <a:t>Respiratory muscles – diaphragm and other muscles that promote ventilation</a:t>
            </a:r>
          </a:p>
        </p:txBody>
      </p:sp>
    </p:spTree>
    <p:extLst>
      <p:ext uri="{BB962C8B-B14F-4D97-AF65-F5344CB8AC3E}">
        <p14:creationId xmlns:p14="http://schemas.microsoft.com/office/powerpoint/2010/main" val="22424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28600" y="2174875"/>
            <a:ext cx="8458200" cy="3082925"/>
          </a:xfrm>
        </p:spPr>
        <p:txBody>
          <a:bodyPr/>
          <a:lstStyle/>
          <a:p>
            <a:r>
              <a:rPr lang="en-US">
                <a:ea typeface="SimSun" pitchFamily="2" charset="-122"/>
              </a:rPr>
              <a:t>Friction is the major nonelastic source of resistance to airflow</a:t>
            </a:r>
          </a:p>
          <a:p>
            <a:r>
              <a:rPr lang="en-US">
                <a:ea typeface="SimSun" pitchFamily="2" charset="-122"/>
              </a:rPr>
              <a:t>The relationship between flow (F), pressure (P), and resistance (R) is:</a:t>
            </a:r>
          </a:p>
          <a:p>
            <a:pPr>
              <a:buFontTx/>
              <a:buNone/>
            </a:pPr>
            <a:r>
              <a:rPr lang="en-US">
                <a:ea typeface="SimSun" pitchFamily="2" charset="-122"/>
              </a:rPr>
              <a:t>  				</a:t>
            </a:r>
            <a:r>
              <a:rPr lang="en-US" sz="4600" baseline="-25000">
                <a:ea typeface="SimSun" pitchFamily="2" charset="-122"/>
              </a:rPr>
              <a:t>F =</a:t>
            </a:r>
            <a:r>
              <a:rPr lang="en-US">
                <a:ea typeface="SimSun" pitchFamily="2" charset="-122"/>
              </a:rPr>
              <a:t> </a:t>
            </a:r>
            <a:r>
              <a:rPr lang="en-US" u="sng">
                <a:ea typeface="SimSun" pitchFamily="2" charset="-122"/>
                <a:sym typeface="Symbol" pitchFamily="18" charset="2"/>
              </a:rPr>
              <a:t></a:t>
            </a:r>
            <a:r>
              <a:rPr lang="en-US" u="sng">
                <a:ea typeface="SimSun" pitchFamily="2" charset="-122"/>
              </a:rPr>
              <a:t>P</a:t>
            </a:r>
            <a:endParaRPr lang="en-US">
              <a:ea typeface="SimSun" pitchFamily="2" charset="-122"/>
            </a:endParaRPr>
          </a:p>
          <a:p>
            <a:pPr lvl="3">
              <a:lnSpc>
                <a:spcPct val="50000"/>
              </a:lnSpc>
              <a:buFont typeface="Times"/>
              <a:buNone/>
            </a:pPr>
            <a:r>
              <a:rPr lang="en-US">
                <a:ea typeface="SimSun" pitchFamily="2" charset="-122"/>
              </a:rPr>
              <a:t>                       R</a:t>
            </a:r>
          </a:p>
        </p:txBody>
      </p:sp>
      <p:sp>
        <p:nvSpPr>
          <p:cNvPr id="47112" name="Rectangle 8"/>
          <p:cNvSpPr>
            <a:spLocks noChangeArrowheads="1"/>
          </p:cNvSpPr>
          <p:nvPr/>
        </p:nvSpPr>
        <p:spPr bwMode="auto">
          <a:xfrm>
            <a:off x="152400" y="6096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Line 9"/>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6" name="Rectangle 2"/>
          <p:cNvSpPr>
            <a:spLocks noGrp="1" noChangeArrowheads="1"/>
          </p:cNvSpPr>
          <p:nvPr>
            <p:ph type="title"/>
          </p:nvPr>
        </p:nvSpPr>
        <p:spPr>
          <a:xfrm>
            <a:off x="228600" y="98425"/>
            <a:ext cx="8610600" cy="885825"/>
          </a:xfrm>
        </p:spPr>
        <p:txBody>
          <a:bodyPr>
            <a:noAutofit/>
          </a:bodyPr>
          <a:lstStyle/>
          <a:p>
            <a:pPr>
              <a:lnSpc>
                <a:spcPct val="90000"/>
              </a:lnSpc>
            </a:pPr>
            <a:r>
              <a:rPr lang="en-US" sz="3600" b="1" dirty="0">
                <a:solidFill>
                  <a:srgbClr val="FF0000"/>
                </a:solidFill>
                <a:ea typeface="SimSun" pitchFamily="2" charset="-122"/>
              </a:rPr>
              <a:t>Physical Factors Influencing Ventilation: </a:t>
            </a:r>
            <a:br>
              <a:rPr lang="en-US" sz="3600" b="1" dirty="0">
                <a:solidFill>
                  <a:srgbClr val="FF0000"/>
                </a:solidFill>
                <a:ea typeface="SimSun" pitchFamily="2" charset="-122"/>
              </a:rPr>
            </a:br>
            <a:r>
              <a:rPr lang="en-US" sz="3600" b="1" dirty="0">
                <a:solidFill>
                  <a:srgbClr val="FF0000"/>
                </a:solidFill>
                <a:ea typeface="SimSun" pitchFamily="2" charset="-122"/>
              </a:rPr>
              <a:t>Airway Resistance</a:t>
            </a:r>
            <a:endParaRPr lang="en-US" sz="3600" b="1" dirty="0">
              <a:solidFill>
                <a:srgbClr val="FF0000"/>
              </a:solidFill>
            </a:endParaRPr>
          </a:p>
        </p:txBody>
      </p:sp>
    </p:spTree>
    <p:extLst>
      <p:ext uri="{BB962C8B-B14F-4D97-AF65-F5344CB8AC3E}">
        <p14:creationId xmlns:p14="http://schemas.microsoft.com/office/powerpoint/2010/main" val="275400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a:xfrm>
            <a:off x="228600" y="1292225"/>
            <a:ext cx="8458200" cy="4848225"/>
          </a:xfrm>
        </p:spPr>
        <p:txBody>
          <a:bodyPr>
            <a:normAutofit fontScale="92500"/>
          </a:bodyPr>
          <a:lstStyle/>
          <a:p>
            <a:pPr>
              <a:tabLst>
                <a:tab pos="2738438" algn="l"/>
              </a:tabLst>
            </a:pPr>
            <a:r>
              <a:rPr lang="en-US">
                <a:ea typeface="SimSun" pitchFamily="2" charset="-122"/>
              </a:rPr>
              <a:t>The amount of gas flowing into and out of the alveoli is directly proportional to </a:t>
            </a:r>
            <a:r>
              <a:rPr lang="en-US">
                <a:ea typeface="SimSun" pitchFamily="2" charset="-122"/>
                <a:sym typeface="Symbol" pitchFamily="18" charset="2"/>
              </a:rPr>
              <a:t>P, </a:t>
            </a:r>
            <a:r>
              <a:rPr lang="en-US">
                <a:ea typeface="SimSun" pitchFamily="2" charset="-122"/>
              </a:rPr>
              <a:t>the pressure gradient between the atmosphere and the alveoli</a:t>
            </a:r>
          </a:p>
          <a:p>
            <a:pPr>
              <a:tabLst>
                <a:tab pos="2738438" algn="l"/>
              </a:tabLst>
            </a:pPr>
            <a:endParaRPr lang="en-US">
              <a:ea typeface="SimSun" pitchFamily="2" charset="-122"/>
            </a:endParaRPr>
          </a:p>
          <a:p>
            <a:pPr>
              <a:buFontTx/>
              <a:buNone/>
              <a:tabLst>
                <a:tab pos="2738438" algn="l"/>
              </a:tabLst>
            </a:pPr>
            <a:r>
              <a:rPr lang="en-US">
                <a:ea typeface="SimSun" pitchFamily="2" charset="-122"/>
                <a:sym typeface="Symbol" pitchFamily="18" charset="2"/>
              </a:rPr>
              <a:t>		P = </a:t>
            </a:r>
            <a:r>
              <a:rPr lang="en-US">
                <a:ea typeface="SimSun" pitchFamily="2" charset="-122"/>
              </a:rPr>
              <a:t> (P</a:t>
            </a:r>
            <a:r>
              <a:rPr lang="en-US" baseline="-25000">
                <a:ea typeface="SimSun" pitchFamily="2" charset="-122"/>
              </a:rPr>
              <a:t>atm</a:t>
            </a:r>
            <a:r>
              <a:rPr lang="en-US">
                <a:ea typeface="SimSun" pitchFamily="2" charset="-122"/>
              </a:rPr>
              <a:t> – P</a:t>
            </a:r>
            <a:r>
              <a:rPr lang="en-US" baseline="-25000">
                <a:ea typeface="SimSun" pitchFamily="2" charset="-122"/>
              </a:rPr>
              <a:t>alv</a:t>
            </a:r>
            <a:r>
              <a:rPr lang="en-US">
                <a:ea typeface="SimSun" pitchFamily="2" charset="-122"/>
              </a:rPr>
              <a:t>)</a:t>
            </a:r>
          </a:p>
          <a:p>
            <a:pPr>
              <a:buFontTx/>
              <a:buNone/>
              <a:tabLst>
                <a:tab pos="2738438" algn="l"/>
              </a:tabLst>
            </a:pPr>
            <a:endParaRPr lang="en-US">
              <a:ea typeface="SimSun" pitchFamily="2" charset="-122"/>
            </a:endParaRPr>
          </a:p>
          <a:p>
            <a:pPr>
              <a:buFont typeface="Times"/>
              <a:buChar char="•"/>
              <a:tabLst>
                <a:tab pos="2738438" algn="l"/>
              </a:tabLst>
            </a:pPr>
            <a:r>
              <a:rPr lang="en-US">
                <a:ea typeface="SimSun" pitchFamily="2" charset="-122"/>
              </a:rPr>
              <a:t>Gas flow is inversely proportional to resistance with the greatest resistance being in the medium-sized bronchi</a:t>
            </a:r>
          </a:p>
        </p:txBody>
      </p:sp>
      <p:sp>
        <p:nvSpPr>
          <p:cNvPr id="1027" name="Rectangle 3"/>
          <p:cNvSpPr>
            <a:spLocks noChangeArrowheads="1"/>
          </p:cNvSpPr>
          <p:nvPr/>
        </p:nvSpPr>
        <p:spPr bwMode="auto">
          <a:xfrm>
            <a:off x="152400" y="6096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Line 4"/>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Grp="1" noChangeArrowheads="1"/>
          </p:cNvSpPr>
          <p:nvPr>
            <p:ph type="title"/>
          </p:nvPr>
        </p:nvSpPr>
        <p:spPr>
          <a:xfrm>
            <a:off x="228600" y="76200"/>
            <a:ext cx="8610600" cy="885825"/>
          </a:xfrm>
        </p:spPr>
        <p:txBody>
          <a:bodyPr>
            <a:noAutofit/>
          </a:bodyPr>
          <a:lstStyle/>
          <a:p>
            <a:pPr>
              <a:lnSpc>
                <a:spcPct val="90000"/>
              </a:lnSpc>
            </a:pPr>
            <a:r>
              <a:rPr lang="en-US" sz="3600" b="1" dirty="0">
                <a:solidFill>
                  <a:srgbClr val="FF0000"/>
                </a:solidFill>
                <a:ea typeface="SimSun" pitchFamily="2" charset="-122"/>
              </a:rPr>
              <a:t>Physical Factors Influencing Ventilation: Airway Resistance</a:t>
            </a:r>
            <a:endParaRPr lang="en-US" sz="3600" b="1" dirty="0">
              <a:solidFill>
                <a:srgbClr val="FF0000"/>
              </a:solidFill>
            </a:endParaRPr>
          </a:p>
        </p:txBody>
      </p:sp>
    </p:spTree>
    <p:extLst>
      <p:ext uri="{BB962C8B-B14F-4D97-AF65-F5344CB8AC3E}">
        <p14:creationId xmlns:p14="http://schemas.microsoft.com/office/powerpoint/2010/main" val="2171241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52400" y="6096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5" name="Line 3"/>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6" name="Rectangle 4"/>
          <p:cNvSpPr>
            <a:spLocks noGrp="1" noChangeArrowheads="1"/>
          </p:cNvSpPr>
          <p:nvPr>
            <p:ph type="title"/>
          </p:nvPr>
        </p:nvSpPr>
        <p:spPr>
          <a:xfrm>
            <a:off x="228600" y="76200"/>
            <a:ext cx="8610600" cy="885825"/>
          </a:xfrm>
        </p:spPr>
        <p:txBody>
          <a:bodyPr>
            <a:normAutofit fontScale="90000"/>
          </a:bodyPr>
          <a:lstStyle/>
          <a:p>
            <a:pPr>
              <a:lnSpc>
                <a:spcPct val="90000"/>
              </a:lnSpc>
            </a:pPr>
            <a:r>
              <a:rPr lang="en-US" sz="2900">
                <a:ea typeface="SimSun" pitchFamily="2" charset="-122"/>
              </a:rPr>
              <a:t>Physical Factors Influencing Ventilation: Airway Resistance</a:t>
            </a:r>
            <a:endParaRPr lang="en-US"/>
          </a:p>
        </p:txBody>
      </p:sp>
      <p:pic>
        <p:nvPicPr>
          <p:cNvPr id="177157" name="Picture 5" descr="2315.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2070100" y="1166813"/>
            <a:ext cx="5003800" cy="5310187"/>
          </a:xfrm>
          <a:prstGeom prst="rect">
            <a:avLst/>
          </a:prstGeom>
          <a:noFill/>
          <a:extLst>
            <a:ext uri="{909E8E84-426E-40DD-AFC4-6F175D3DCCD1}">
              <a14:hiddenFill xmlns:a14="http://schemas.microsoft.com/office/drawing/2010/main">
                <a:solidFill>
                  <a:srgbClr val="FFFFFF"/>
                </a:solidFill>
              </a14:hiddenFill>
            </a:ext>
          </a:extLst>
        </p:spPr>
      </p:pic>
      <p:sp>
        <p:nvSpPr>
          <p:cNvPr id="177158" name="Text Box 6"/>
          <p:cNvSpPr txBox="1">
            <a:spLocks noChangeArrowheads="1"/>
          </p:cNvSpPr>
          <p:nvPr/>
        </p:nvSpPr>
        <p:spPr bwMode="auto">
          <a:xfrm>
            <a:off x="7769225" y="6330950"/>
            <a:ext cx="968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21.15</a:t>
            </a:r>
          </a:p>
        </p:txBody>
      </p:sp>
    </p:spTree>
    <p:extLst>
      <p:ext uri="{BB962C8B-B14F-4D97-AF65-F5344CB8AC3E}">
        <p14:creationId xmlns:p14="http://schemas.microsoft.com/office/powerpoint/2010/main" val="378729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Airway Resistance</a:t>
            </a:r>
          </a:p>
        </p:txBody>
      </p:sp>
      <p:sp>
        <p:nvSpPr>
          <p:cNvPr id="178179" name="Rectangle 3"/>
          <p:cNvSpPr>
            <a:spLocks noGrp="1" noChangeArrowheads="1"/>
          </p:cNvSpPr>
          <p:nvPr>
            <p:ph type="body" idx="1"/>
          </p:nvPr>
        </p:nvSpPr>
        <p:spPr>
          <a:xfrm>
            <a:off x="228600" y="1292225"/>
            <a:ext cx="8534400" cy="4735513"/>
          </a:xfrm>
        </p:spPr>
        <p:txBody>
          <a:bodyPr/>
          <a:lstStyle/>
          <a:p>
            <a:r>
              <a:rPr lang="en-US">
                <a:ea typeface="SimSun" pitchFamily="2" charset="-122"/>
              </a:rPr>
              <a:t>As airway resistance rises, breathing movements become more strenuous</a:t>
            </a:r>
          </a:p>
          <a:p>
            <a:r>
              <a:rPr lang="en-US">
                <a:ea typeface="SimSun" pitchFamily="2" charset="-122"/>
              </a:rPr>
              <a:t>Severely constricted or obstructed bronchioles: </a:t>
            </a:r>
          </a:p>
          <a:p>
            <a:pPr lvl="1"/>
            <a:r>
              <a:rPr lang="en-US">
                <a:ea typeface="SimSun" pitchFamily="2" charset="-122"/>
              </a:rPr>
              <a:t>Can prevent life-sustaining ventilation</a:t>
            </a:r>
          </a:p>
          <a:p>
            <a:pPr lvl="1"/>
            <a:r>
              <a:rPr lang="en-US">
                <a:ea typeface="SimSun" pitchFamily="2" charset="-122"/>
              </a:rPr>
              <a:t>Can occur during acute asthma attacks, which stops ventilation</a:t>
            </a:r>
          </a:p>
          <a:p>
            <a:r>
              <a:rPr lang="en-US">
                <a:ea typeface="SimSun" pitchFamily="2" charset="-122"/>
              </a:rPr>
              <a:t>Epinephrine release via the sympathetic nervous system dilates bronchioles and reduces air resistance</a:t>
            </a:r>
          </a:p>
        </p:txBody>
      </p:sp>
    </p:spTree>
    <p:extLst>
      <p:ext uri="{BB962C8B-B14F-4D97-AF65-F5344CB8AC3E}">
        <p14:creationId xmlns:p14="http://schemas.microsoft.com/office/powerpoint/2010/main" val="279417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76200"/>
            <a:ext cx="8534400" cy="595313"/>
          </a:xfrm>
        </p:spPr>
        <p:txBody>
          <a:bodyPr>
            <a:normAutofit fontScale="90000"/>
          </a:bodyPr>
          <a:lstStyle/>
          <a:p>
            <a:r>
              <a:rPr lang="en-US"/>
              <a:t>Alveolar Surface Tension</a:t>
            </a:r>
          </a:p>
        </p:txBody>
      </p:sp>
      <p:sp>
        <p:nvSpPr>
          <p:cNvPr id="179203" name="Rectangle 3"/>
          <p:cNvSpPr>
            <a:spLocks noGrp="1" noChangeArrowheads="1"/>
          </p:cNvSpPr>
          <p:nvPr>
            <p:ph type="body" idx="1"/>
          </p:nvPr>
        </p:nvSpPr>
        <p:spPr>
          <a:xfrm>
            <a:off x="228600" y="1624013"/>
            <a:ext cx="8534400" cy="4070350"/>
          </a:xfrm>
        </p:spPr>
        <p:txBody>
          <a:bodyPr>
            <a:normAutofit fontScale="92500"/>
          </a:bodyPr>
          <a:lstStyle/>
          <a:p>
            <a:r>
              <a:rPr lang="en-US">
                <a:ea typeface="SimSun" pitchFamily="2" charset="-122"/>
              </a:rPr>
              <a:t>Surface tension – the attraction of liquid molecules for one another at a liquid-gas interface </a:t>
            </a:r>
          </a:p>
          <a:p>
            <a:r>
              <a:rPr lang="en-US">
                <a:ea typeface="SimSun" pitchFamily="2" charset="-122"/>
              </a:rPr>
              <a:t>The liquid coating the alveolar surface is always acting to reduce the alveoli to the smallest possible size</a:t>
            </a:r>
          </a:p>
          <a:p>
            <a:r>
              <a:rPr lang="en-US">
                <a:ea typeface="SimSun" pitchFamily="2" charset="-122"/>
              </a:rPr>
              <a:t>Surfactant, a detergent-like complex, reduces surface tension and helps keep the alveoli from collapsing</a:t>
            </a:r>
          </a:p>
        </p:txBody>
      </p:sp>
    </p:spTree>
    <p:extLst>
      <p:ext uri="{BB962C8B-B14F-4D97-AF65-F5344CB8AC3E}">
        <p14:creationId xmlns:p14="http://schemas.microsoft.com/office/powerpoint/2010/main" val="2737349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Lung Compliance</a:t>
            </a:r>
          </a:p>
        </p:txBody>
      </p:sp>
      <p:sp>
        <p:nvSpPr>
          <p:cNvPr id="180227" name="Rectangle 3"/>
          <p:cNvSpPr>
            <a:spLocks noGrp="1" noChangeArrowheads="1"/>
          </p:cNvSpPr>
          <p:nvPr>
            <p:ph type="body" idx="1"/>
          </p:nvPr>
        </p:nvSpPr>
        <p:spPr>
          <a:xfrm>
            <a:off x="228600" y="1522413"/>
            <a:ext cx="8534400" cy="4278312"/>
          </a:xfrm>
        </p:spPr>
        <p:txBody>
          <a:bodyPr/>
          <a:lstStyle/>
          <a:p>
            <a:r>
              <a:rPr lang="en-US">
                <a:ea typeface="SimSun" pitchFamily="2" charset="-122"/>
              </a:rPr>
              <a:t>The ease with which lungs can be expanded</a:t>
            </a:r>
          </a:p>
          <a:p>
            <a:r>
              <a:rPr lang="en-US">
                <a:ea typeface="SimSun" pitchFamily="2" charset="-122"/>
              </a:rPr>
              <a:t>Specifically, the measure of the change in lung volume that occurs with a given change in transpulmonary pressure</a:t>
            </a:r>
          </a:p>
          <a:p>
            <a:r>
              <a:rPr lang="en-US">
                <a:ea typeface="SimSun" pitchFamily="2" charset="-122"/>
              </a:rPr>
              <a:t>Determined by two main factors</a:t>
            </a:r>
          </a:p>
          <a:p>
            <a:pPr lvl="1"/>
            <a:r>
              <a:rPr lang="en-US">
                <a:ea typeface="SimSun" pitchFamily="2" charset="-122"/>
              </a:rPr>
              <a:t>Distensibility of the lung tissue and surrounding thoracic cage</a:t>
            </a:r>
          </a:p>
          <a:p>
            <a:pPr lvl="1"/>
            <a:r>
              <a:rPr lang="en-US">
                <a:ea typeface="SimSun" pitchFamily="2" charset="-122"/>
              </a:rPr>
              <a:t>Surface tension of the alveoli</a:t>
            </a:r>
          </a:p>
        </p:txBody>
      </p:sp>
    </p:spTree>
    <p:extLst>
      <p:ext uri="{BB962C8B-B14F-4D97-AF65-F5344CB8AC3E}">
        <p14:creationId xmlns:p14="http://schemas.microsoft.com/office/powerpoint/2010/main" val="2488944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28600" y="76200"/>
            <a:ext cx="8534400" cy="595313"/>
          </a:xfrm>
        </p:spPr>
        <p:txBody>
          <a:bodyPr>
            <a:normAutofit fontScale="90000"/>
          </a:bodyPr>
          <a:lstStyle/>
          <a:p>
            <a:r>
              <a:rPr lang="en-US" dirty="0">
                <a:solidFill>
                  <a:srgbClr val="FF0000"/>
                </a:solidFill>
              </a:rPr>
              <a:t>Factors That Diminish Lung Compliance</a:t>
            </a:r>
          </a:p>
        </p:txBody>
      </p:sp>
      <p:sp>
        <p:nvSpPr>
          <p:cNvPr id="181251" name="Rectangle 3"/>
          <p:cNvSpPr>
            <a:spLocks noGrp="1" noChangeArrowheads="1"/>
          </p:cNvSpPr>
          <p:nvPr>
            <p:ph type="body" idx="1"/>
          </p:nvPr>
        </p:nvSpPr>
        <p:spPr>
          <a:xfrm>
            <a:off x="228600" y="849313"/>
            <a:ext cx="8534400" cy="5622925"/>
          </a:xfrm>
        </p:spPr>
        <p:txBody>
          <a:bodyPr/>
          <a:lstStyle/>
          <a:p>
            <a:pPr>
              <a:lnSpc>
                <a:spcPct val="90000"/>
              </a:lnSpc>
            </a:pPr>
            <a:r>
              <a:rPr lang="en-US">
                <a:ea typeface="SimSun" pitchFamily="2" charset="-122"/>
              </a:rPr>
              <a:t>Scar tissue or fibrosis that reduces the natural resilience of the lungs</a:t>
            </a:r>
          </a:p>
          <a:p>
            <a:pPr>
              <a:lnSpc>
                <a:spcPct val="90000"/>
              </a:lnSpc>
            </a:pPr>
            <a:r>
              <a:rPr lang="en-US">
                <a:ea typeface="SimSun" pitchFamily="2" charset="-122"/>
              </a:rPr>
              <a:t>Blockage of the smaller respiratory passages with mucus or fluid</a:t>
            </a:r>
          </a:p>
          <a:p>
            <a:pPr>
              <a:lnSpc>
                <a:spcPct val="90000"/>
              </a:lnSpc>
            </a:pPr>
            <a:r>
              <a:rPr lang="en-US">
                <a:ea typeface="SimSun" pitchFamily="2" charset="-122"/>
              </a:rPr>
              <a:t>Reduced production of surfactant</a:t>
            </a:r>
          </a:p>
          <a:p>
            <a:pPr>
              <a:lnSpc>
                <a:spcPct val="90000"/>
              </a:lnSpc>
            </a:pPr>
            <a:r>
              <a:rPr lang="en-US">
                <a:ea typeface="SimSun" pitchFamily="2" charset="-122"/>
              </a:rPr>
              <a:t>Decreased flexibility of the thoracic cage or its decreased ability to expand</a:t>
            </a:r>
          </a:p>
          <a:p>
            <a:pPr>
              <a:lnSpc>
                <a:spcPct val="90000"/>
              </a:lnSpc>
            </a:pPr>
            <a:r>
              <a:rPr lang="en-US">
                <a:ea typeface="SimSun" pitchFamily="2" charset="-122"/>
              </a:rPr>
              <a:t>Examples include:  </a:t>
            </a:r>
          </a:p>
          <a:p>
            <a:pPr lvl="1">
              <a:lnSpc>
                <a:spcPct val="90000"/>
              </a:lnSpc>
            </a:pPr>
            <a:r>
              <a:rPr lang="en-US">
                <a:ea typeface="SimSun" pitchFamily="2" charset="-122"/>
              </a:rPr>
              <a:t>Deformities of thorax</a:t>
            </a:r>
          </a:p>
          <a:p>
            <a:pPr lvl="1">
              <a:lnSpc>
                <a:spcPct val="90000"/>
              </a:lnSpc>
            </a:pPr>
            <a:r>
              <a:rPr lang="en-US">
                <a:ea typeface="SimSun" pitchFamily="2" charset="-122"/>
              </a:rPr>
              <a:t>Ossification of the costal cartilage</a:t>
            </a:r>
          </a:p>
          <a:p>
            <a:pPr lvl="1">
              <a:lnSpc>
                <a:spcPct val="90000"/>
              </a:lnSpc>
            </a:pPr>
            <a:r>
              <a:rPr lang="en-US">
                <a:ea typeface="SimSun" pitchFamily="2" charset="-122"/>
              </a:rPr>
              <a:t>Paralysis of intercostal muscles</a:t>
            </a:r>
          </a:p>
        </p:txBody>
      </p:sp>
    </p:spTree>
    <p:extLst>
      <p:ext uri="{BB962C8B-B14F-4D97-AF65-F5344CB8AC3E}">
        <p14:creationId xmlns:p14="http://schemas.microsoft.com/office/powerpoint/2010/main" val="935893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Respiratory Volumes</a:t>
            </a:r>
          </a:p>
        </p:txBody>
      </p:sp>
      <p:sp>
        <p:nvSpPr>
          <p:cNvPr id="182275" name="Rectangle 3"/>
          <p:cNvSpPr>
            <a:spLocks noGrp="1" noChangeArrowheads="1"/>
          </p:cNvSpPr>
          <p:nvPr>
            <p:ph type="body" idx="1"/>
          </p:nvPr>
        </p:nvSpPr>
        <p:spPr>
          <a:xfrm>
            <a:off x="228600" y="1084263"/>
            <a:ext cx="8534400" cy="5145087"/>
          </a:xfrm>
        </p:spPr>
        <p:txBody>
          <a:bodyPr>
            <a:normAutofit fontScale="92500"/>
          </a:bodyPr>
          <a:lstStyle/>
          <a:p>
            <a:r>
              <a:rPr lang="en-US">
                <a:ea typeface="SimSun" pitchFamily="2" charset="-122"/>
              </a:rPr>
              <a:t>Tidal volume (TV) – air that moves into and out of the lungs with each breath (approximately 500 ml)</a:t>
            </a:r>
          </a:p>
          <a:p>
            <a:r>
              <a:rPr lang="en-US">
                <a:ea typeface="SimSun" pitchFamily="2" charset="-122"/>
              </a:rPr>
              <a:t>Inspiratory reserve volume (IRV) – air that can be inspired forcibly beyond the tidal volume </a:t>
            </a:r>
            <a:br>
              <a:rPr lang="en-US">
                <a:ea typeface="SimSun" pitchFamily="2" charset="-122"/>
              </a:rPr>
            </a:br>
            <a:r>
              <a:rPr lang="en-US">
                <a:ea typeface="SimSun" pitchFamily="2" charset="-122"/>
              </a:rPr>
              <a:t>(2100–3200 ml)</a:t>
            </a:r>
          </a:p>
          <a:p>
            <a:r>
              <a:rPr lang="en-US">
                <a:ea typeface="SimSun" pitchFamily="2" charset="-122"/>
              </a:rPr>
              <a:t>Expiratory reserve volume (ERV) – air that can be evacuated from the lungs after a tidal expiration (1000–1200 ml)</a:t>
            </a:r>
          </a:p>
          <a:p>
            <a:r>
              <a:rPr lang="en-US">
                <a:ea typeface="SimSun" pitchFamily="2" charset="-122"/>
              </a:rPr>
              <a:t>Residual volume (RV) – air left in the lungs after strenuous expiration (1200 ml)</a:t>
            </a:r>
          </a:p>
        </p:txBody>
      </p:sp>
    </p:spTree>
    <p:extLst>
      <p:ext uri="{BB962C8B-B14F-4D97-AF65-F5344CB8AC3E}">
        <p14:creationId xmlns:p14="http://schemas.microsoft.com/office/powerpoint/2010/main" val="2240699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Respiratory Capacities</a:t>
            </a:r>
          </a:p>
        </p:txBody>
      </p:sp>
      <p:sp>
        <p:nvSpPr>
          <p:cNvPr id="183299" name="Rectangle 3"/>
          <p:cNvSpPr>
            <a:spLocks noGrp="1" noChangeArrowheads="1"/>
          </p:cNvSpPr>
          <p:nvPr>
            <p:ph type="body" idx="1"/>
          </p:nvPr>
        </p:nvSpPr>
        <p:spPr>
          <a:xfrm>
            <a:off x="228600" y="1314450"/>
            <a:ext cx="8534400" cy="4687888"/>
          </a:xfrm>
        </p:spPr>
        <p:txBody>
          <a:bodyPr>
            <a:normAutofit fontScale="92500"/>
          </a:bodyPr>
          <a:lstStyle/>
          <a:p>
            <a:r>
              <a:rPr lang="en-US">
                <a:ea typeface="SimSun" pitchFamily="2" charset="-122"/>
              </a:rPr>
              <a:t>Inspiratory capacity (IC) – total amount of air that can be inspired after a tidal expiration (IRV + TV)</a:t>
            </a:r>
          </a:p>
          <a:p>
            <a:r>
              <a:rPr lang="en-US">
                <a:ea typeface="SimSun" pitchFamily="2" charset="-122"/>
              </a:rPr>
              <a:t>Functional residual capacity (FRC) – amount of air remaining in the lungs after a tidal expiration </a:t>
            </a:r>
            <a:br>
              <a:rPr lang="en-US">
                <a:ea typeface="SimSun" pitchFamily="2" charset="-122"/>
              </a:rPr>
            </a:br>
            <a:r>
              <a:rPr lang="en-US">
                <a:ea typeface="SimSun" pitchFamily="2" charset="-122"/>
              </a:rPr>
              <a:t>(RV + ERV)</a:t>
            </a:r>
          </a:p>
          <a:p>
            <a:r>
              <a:rPr lang="en-US">
                <a:ea typeface="SimSun" pitchFamily="2" charset="-122"/>
              </a:rPr>
              <a:t>Vital capacity (VC) – the total amount of exchangeable air (TV + IRV + ERV)</a:t>
            </a:r>
          </a:p>
          <a:p>
            <a:r>
              <a:rPr lang="en-US">
                <a:ea typeface="SimSun" pitchFamily="2" charset="-122"/>
              </a:rPr>
              <a:t>Total lung capacity (TLC) – sum of all lung volumes (approximately 6000 ml in males)</a:t>
            </a:r>
          </a:p>
        </p:txBody>
      </p:sp>
    </p:spTree>
    <p:extLst>
      <p:ext uri="{BB962C8B-B14F-4D97-AF65-F5344CB8AC3E}">
        <p14:creationId xmlns:p14="http://schemas.microsoft.com/office/powerpoint/2010/main" val="2285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28600" y="76200"/>
            <a:ext cx="8534400" cy="595313"/>
          </a:xfrm>
        </p:spPr>
        <p:txBody>
          <a:bodyPr>
            <a:normAutofit fontScale="90000"/>
          </a:bodyPr>
          <a:lstStyle/>
          <a:p>
            <a:r>
              <a:rPr lang="en-US"/>
              <a:t>Dead Space</a:t>
            </a:r>
          </a:p>
        </p:txBody>
      </p:sp>
      <p:sp>
        <p:nvSpPr>
          <p:cNvPr id="184323" name="Rectangle 3"/>
          <p:cNvSpPr>
            <a:spLocks noGrp="1" noChangeArrowheads="1"/>
          </p:cNvSpPr>
          <p:nvPr>
            <p:ph type="body" idx="1"/>
          </p:nvPr>
        </p:nvSpPr>
        <p:spPr>
          <a:xfrm>
            <a:off x="228600" y="2079625"/>
            <a:ext cx="8534400" cy="3155950"/>
          </a:xfrm>
        </p:spPr>
        <p:txBody>
          <a:bodyPr>
            <a:normAutofit lnSpcReduction="10000"/>
          </a:bodyPr>
          <a:lstStyle/>
          <a:p>
            <a:r>
              <a:rPr lang="en-US">
                <a:ea typeface="SimSun" pitchFamily="2" charset="-122"/>
              </a:rPr>
              <a:t>Anatomical dead space – volume of the conducting respiratory passages (150 ml)</a:t>
            </a:r>
          </a:p>
          <a:p>
            <a:r>
              <a:rPr lang="en-US">
                <a:ea typeface="SimSun" pitchFamily="2" charset="-122"/>
              </a:rPr>
              <a:t>Alveolar dead space – alveoli that cease to act in gas exchange due to collapse or obstruction</a:t>
            </a:r>
          </a:p>
          <a:p>
            <a:r>
              <a:rPr lang="en-US">
                <a:ea typeface="SimSun" pitchFamily="2" charset="-122"/>
              </a:rPr>
              <a:t>Total dead space – sum of alveolar and anatomical dead spaces</a:t>
            </a:r>
          </a:p>
        </p:txBody>
      </p:sp>
    </p:spTree>
    <p:extLst>
      <p:ext uri="{BB962C8B-B14F-4D97-AF65-F5344CB8AC3E}">
        <p14:creationId xmlns:p14="http://schemas.microsoft.com/office/powerpoint/2010/main" val="219166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76200"/>
            <a:ext cx="8458200" cy="595313"/>
          </a:xfrm>
        </p:spPr>
        <p:txBody>
          <a:bodyPr>
            <a:normAutofit fontScale="90000"/>
          </a:bodyPr>
          <a:lstStyle/>
          <a:p>
            <a:r>
              <a:rPr lang="en-US"/>
              <a:t>Respiratory System</a:t>
            </a:r>
          </a:p>
        </p:txBody>
      </p:sp>
      <p:sp>
        <p:nvSpPr>
          <p:cNvPr id="110596" name="Text Box 4"/>
          <p:cNvSpPr txBox="1">
            <a:spLocks noChangeArrowheads="1"/>
          </p:cNvSpPr>
          <p:nvPr/>
        </p:nvSpPr>
        <p:spPr bwMode="auto">
          <a:xfrm>
            <a:off x="7847013" y="6330950"/>
            <a:ext cx="8905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21.1</a:t>
            </a:r>
          </a:p>
        </p:txBody>
      </p:sp>
      <p:pic>
        <p:nvPicPr>
          <p:cNvPr id="110598" name="Picture 6" descr="2301.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1524000" y="990600"/>
            <a:ext cx="6453188" cy="531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6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Alveolar Ventilation</a:t>
            </a:r>
          </a:p>
        </p:txBody>
      </p:sp>
      <p:sp>
        <p:nvSpPr>
          <p:cNvPr id="187395" name="Rectangle 3"/>
          <p:cNvSpPr>
            <a:spLocks noGrp="1" noChangeArrowheads="1"/>
          </p:cNvSpPr>
          <p:nvPr>
            <p:ph type="body" idx="1"/>
          </p:nvPr>
        </p:nvSpPr>
        <p:spPr>
          <a:xfrm>
            <a:off x="228600" y="1238250"/>
            <a:ext cx="8534400" cy="4843463"/>
          </a:xfrm>
        </p:spPr>
        <p:txBody>
          <a:bodyPr/>
          <a:lstStyle/>
          <a:p>
            <a:r>
              <a:rPr lang="en-US">
                <a:ea typeface="SimSun" pitchFamily="2" charset="-122"/>
              </a:rPr>
              <a:t>Alveolar ventilation rate (AVR) – measures the flow of fresh gases into and out of the alveoli during a particular time</a:t>
            </a:r>
          </a:p>
          <a:p>
            <a:pPr marL="1085850" lvl="2"/>
            <a:endParaRPr lang="en-US">
              <a:ea typeface="SimSun" pitchFamily="2" charset="-122"/>
            </a:endParaRPr>
          </a:p>
          <a:p>
            <a:pPr marL="1085850" lvl="2"/>
            <a:endParaRPr lang="en-US">
              <a:ea typeface="SimSun" pitchFamily="2" charset="-122"/>
            </a:endParaRPr>
          </a:p>
          <a:p>
            <a:pPr marL="1085850" lvl="2"/>
            <a:endParaRPr lang="en-US">
              <a:ea typeface="SimSun" pitchFamily="2" charset="-122"/>
            </a:endParaRPr>
          </a:p>
          <a:p>
            <a:pPr marL="1085850" lvl="2"/>
            <a:endParaRPr lang="en-US">
              <a:ea typeface="SimSun" pitchFamily="2" charset="-122"/>
            </a:endParaRPr>
          </a:p>
          <a:p>
            <a:r>
              <a:rPr lang="en-US">
                <a:ea typeface="SimSun" pitchFamily="2" charset="-122"/>
              </a:rPr>
              <a:t>Slow, deep breathing increases AVR and rapid, shallow breathing decreases AVR</a:t>
            </a:r>
          </a:p>
        </p:txBody>
      </p:sp>
      <p:graphicFrame>
        <p:nvGraphicFramePr>
          <p:cNvPr id="187396" name="Group 4"/>
          <p:cNvGraphicFramePr>
            <a:graphicFrameLocks noGrp="1"/>
          </p:cNvGraphicFramePr>
          <p:nvPr/>
        </p:nvGraphicFramePr>
        <p:xfrm>
          <a:off x="304800" y="3224213"/>
          <a:ext cx="8458200" cy="1028700"/>
        </p:xfrm>
        <a:graphic>
          <a:graphicData uri="http://schemas.openxmlformats.org/drawingml/2006/table">
            <a:tbl>
              <a:tblPr/>
              <a:tblGrid>
                <a:gridCol w="2057400"/>
                <a:gridCol w="457200"/>
                <a:gridCol w="2630488"/>
                <a:gridCol w="728662"/>
                <a:gridCol w="2584450"/>
              </a:tblGrid>
              <a:tr h="571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AVR</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frequency</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X</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(TV – dead space)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(ml/min)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(breaths/min)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(ml/breath)</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34848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228600" y="2386013"/>
            <a:ext cx="8686800" cy="2538412"/>
          </a:xfrm>
        </p:spPr>
        <p:txBody>
          <a:bodyPr>
            <a:normAutofit lnSpcReduction="10000"/>
          </a:bodyPr>
          <a:lstStyle/>
          <a:p>
            <a:r>
              <a:rPr lang="en-US">
                <a:ea typeface="SimSun" pitchFamily="2" charset="-122"/>
              </a:rPr>
              <a:t>Total pressure exerted by a mixture of gases is the sum of the pressures exerted independently by each gas in the mixture</a:t>
            </a:r>
          </a:p>
          <a:p>
            <a:r>
              <a:rPr lang="en-US">
                <a:ea typeface="SimSun" pitchFamily="2" charset="-122"/>
              </a:rPr>
              <a:t>The partial pressure of each gas is directly proportional to its percentage in the mixture</a:t>
            </a:r>
          </a:p>
        </p:txBody>
      </p:sp>
      <p:sp>
        <p:nvSpPr>
          <p:cNvPr id="189443" name="Rectangle 3"/>
          <p:cNvSpPr>
            <a:spLocks noChangeArrowheads="1"/>
          </p:cNvSpPr>
          <p:nvPr/>
        </p:nvSpPr>
        <p:spPr bwMode="auto">
          <a:xfrm>
            <a:off x="152400" y="6096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44" name="Line 4"/>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45" name="Rectangle 5"/>
          <p:cNvSpPr>
            <a:spLocks noGrp="1" noChangeArrowheads="1"/>
          </p:cNvSpPr>
          <p:nvPr>
            <p:ph type="title"/>
          </p:nvPr>
        </p:nvSpPr>
        <p:spPr>
          <a:xfrm>
            <a:off x="228600" y="152400"/>
            <a:ext cx="8458200" cy="796925"/>
          </a:xfrm>
        </p:spPr>
        <p:txBody>
          <a:bodyPr>
            <a:noAutofit/>
          </a:bodyPr>
          <a:lstStyle/>
          <a:p>
            <a:pPr>
              <a:lnSpc>
                <a:spcPct val="80000"/>
              </a:lnSpc>
            </a:pPr>
            <a:r>
              <a:rPr lang="en-US" sz="4000" b="1" dirty="0">
                <a:solidFill>
                  <a:srgbClr val="FF0000"/>
                </a:solidFill>
                <a:ea typeface="SimSun" pitchFamily="2" charset="-122"/>
              </a:rPr>
              <a:t>Basic Properties of Gases: Dalton’s Law of Partial Pressures</a:t>
            </a:r>
            <a:endParaRPr lang="en-US" sz="4000" b="1" dirty="0">
              <a:solidFill>
                <a:srgbClr val="FF0000"/>
              </a:solidFill>
            </a:endParaRPr>
          </a:p>
        </p:txBody>
      </p:sp>
    </p:spTree>
    <p:extLst>
      <p:ext uri="{BB962C8B-B14F-4D97-AF65-F5344CB8AC3E}">
        <p14:creationId xmlns:p14="http://schemas.microsoft.com/office/powerpoint/2010/main" val="404091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ea typeface="SimSun" pitchFamily="2" charset="-122"/>
              </a:rPr>
              <a:t>Basic Properties of Gases: Henry’s Law</a:t>
            </a:r>
            <a:endParaRPr lang="en-US" b="1" dirty="0">
              <a:solidFill>
                <a:srgbClr val="FF0000"/>
              </a:solidFill>
            </a:endParaRPr>
          </a:p>
        </p:txBody>
      </p:sp>
      <p:sp>
        <p:nvSpPr>
          <p:cNvPr id="190467" name="Rectangle 3"/>
          <p:cNvSpPr>
            <a:spLocks noGrp="1" noChangeArrowheads="1"/>
          </p:cNvSpPr>
          <p:nvPr>
            <p:ph type="body" idx="1"/>
          </p:nvPr>
        </p:nvSpPr>
        <p:spPr>
          <a:xfrm>
            <a:off x="228600" y="1217613"/>
            <a:ext cx="8534400" cy="4884737"/>
          </a:xfrm>
        </p:spPr>
        <p:txBody>
          <a:bodyPr/>
          <a:lstStyle/>
          <a:p>
            <a:r>
              <a:rPr lang="en-US">
                <a:ea typeface="SimSun" pitchFamily="2" charset="-122"/>
              </a:rPr>
              <a:t>When a mixture of gases is in contact with a liquid, each gas will dissolve in the liquid in proportion to its partial pressure</a:t>
            </a:r>
          </a:p>
          <a:p>
            <a:r>
              <a:rPr lang="en-US">
                <a:ea typeface="SimSun" pitchFamily="2" charset="-122"/>
              </a:rPr>
              <a:t>The amount of gas that will dissolve in a liquid also depends upon its solubility</a:t>
            </a:r>
          </a:p>
          <a:p>
            <a:r>
              <a:rPr lang="en-US">
                <a:ea typeface="SimSun" pitchFamily="2" charset="-122"/>
              </a:rPr>
              <a:t>Various gases in air have different solubilities</a:t>
            </a:r>
          </a:p>
          <a:p>
            <a:pPr lvl="1"/>
            <a:r>
              <a:rPr lang="en-US">
                <a:ea typeface="SimSun" pitchFamily="2" charset="-122"/>
              </a:rPr>
              <a:t>Carbon dioxide is the most soluble</a:t>
            </a:r>
          </a:p>
          <a:p>
            <a:pPr lvl="1"/>
            <a:r>
              <a:rPr lang="en-US">
                <a:ea typeface="SimSun" pitchFamily="2" charset="-122"/>
              </a:rPr>
              <a:t>Oxygen is 1/20</a:t>
            </a:r>
            <a:r>
              <a:rPr lang="en-US" baseline="30000">
                <a:ea typeface="SimSun" pitchFamily="2" charset="-122"/>
              </a:rPr>
              <a:t>th</a:t>
            </a:r>
            <a:r>
              <a:rPr lang="en-US">
                <a:ea typeface="SimSun" pitchFamily="2" charset="-122"/>
              </a:rPr>
              <a:t> as soluble as carbon dioxide</a:t>
            </a:r>
          </a:p>
          <a:p>
            <a:pPr lvl="1"/>
            <a:r>
              <a:rPr lang="en-US">
                <a:ea typeface="SimSun" pitchFamily="2" charset="-122"/>
              </a:rPr>
              <a:t>Nitrogen is practically insoluble in plasma</a:t>
            </a:r>
          </a:p>
        </p:txBody>
      </p:sp>
    </p:spTree>
    <p:extLst>
      <p:ext uri="{BB962C8B-B14F-4D97-AF65-F5344CB8AC3E}">
        <p14:creationId xmlns:p14="http://schemas.microsoft.com/office/powerpoint/2010/main" val="910884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ea typeface="SimSun" pitchFamily="2" charset="-122"/>
              </a:rPr>
              <a:t>Composition of Alveolar Gas</a:t>
            </a:r>
            <a:endParaRPr lang="en-US" b="1" dirty="0">
              <a:solidFill>
                <a:srgbClr val="FF0000"/>
              </a:solidFill>
            </a:endParaRPr>
          </a:p>
        </p:txBody>
      </p:sp>
      <p:sp>
        <p:nvSpPr>
          <p:cNvPr id="191491" name="Rectangle 3"/>
          <p:cNvSpPr>
            <a:spLocks noGrp="1" noChangeArrowheads="1"/>
          </p:cNvSpPr>
          <p:nvPr>
            <p:ph type="body" idx="1"/>
          </p:nvPr>
        </p:nvSpPr>
        <p:spPr>
          <a:xfrm>
            <a:off x="228600" y="1117600"/>
            <a:ext cx="8534400" cy="5091113"/>
          </a:xfrm>
        </p:spPr>
        <p:txBody>
          <a:bodyPr/>
          <a:lstStyle/>
          <a:p>
            <a:r>
              <a:rPr lang="en-US">
                <a:ea typeface="SimSun" pitchFamily="2" charset="-122"/>
              </a:rPr>
              <a:t>The atmosphere is mostly oxygen and nitrogen, while alveoli contain more carbon dioxide and water vapor</a:t>
            </a:r>
          </a:p>
          <a:p>
            <a:r>
              <a:rPr lang="en-US">
                <a:ea typeface="SimSun" pitchFamily="2" charset="-122"/>
              </a:rPr>
              <a:t>These differences result from:</a:t>
            </a:r>
          </a:p>
          <a:p>
            <a:pPr lvl="1"/>
            <a:r>
              <a:rPr lang="en-US">
                <a:ea typeface="SimSun" pitchFamily="2" charset="-122"/>
              </a:rPr>
              <a:t>Gas exchanges in the lungs – oxygen diffuses from the alveoli and carbon dioxide diffuses into the alveoli</a:t>
            </a:r>
          </a:p>
          <a:p>
            <a:pPr lvl="1"/>
            <a:r>
              <a:rPr lang="en-US">
                <a:ea typeface="SimSun" pitchFamily="2" charset="-122"/>
              </a:rPr>
              <a:t>Humidification of air by the conducting pathways</a:t>
            </a:r>
          </a:p>
          <a:p>
            <a:pPr lvl="1"/>
            <a:r>
              <a:rPr lang="en-US">
                <a:ea typeface="SimSun" pitchFamily="2" charset="-122"/>
              </a:rPr>
              <a:t>The mixing of alveolar gas that occurs with each breath </a:t>
            </a:r>
          </a:p>
        </p:txBody>
      </p:sp>
    </p:spTree>
    <p:extLst>
      <p:ext uri="{BB962C8B-B14F-4D97-AF65-F5344CB8AC3E}">
        <p14:creationId xmlns:p14="http://schemas.microsoft.com/office/powerpoint/2010/main" val="56642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533400"/>
            <a:ext cx="8763000" cy="565150"/>
          </a:xfrm>
        </p:spPr>
        <p:txBody>
          <a:bodyPr>
            <a:noAutofit/>
          </a:bodyPr>
          <a:lstStyle/>
          <a:p>
            <a:r>
              <a:rPr lang="en-US" sz="3600" b="1" dirty="0">
                <a:solidFill>
                  <a:srgbClr val="FF0000"/>
                </a:solidFill>
                <a:ea typeface="SimSun" pitchFamily="2" charset="-122"/>
              </a:rPr>
              <a:t>External Respiration: Pulmonary Gas Exchange</a:t>
            </a:r>
            <a:endParaRPr lang="en-US" sz="3600" b="1" dirty="0">
              <a:solidFill>
                <a:srgbClr val="FF0000"/>
              </a:solidFill>
            </a:endParaRPr>
          </a:p>
        </p:txBody>
      </p:sp>
      <p:sp>
        <p:nvSpPr>
          <p:cNvPr id="192515" name="Rectangle 3"/>
          <p:cNvSpPr>
            <a:spLocks noGrp="1" noChangeArrowheads="1"/>
          </p:cNvSpPr>
          <p:nvPr>
            <p:ph type="body" idx="1"/>
          </p:nvPr>
        </p:nvSpPr>
        <p:spPr>
          <a:xfrm>
            <a:off x="228600" y="1863725"/>
            <a:ext cx="8534400" cy="3589338"/>
          </a:xfrm>
        </p:spPr>
        <p:txBody>
          <a:bodyPr>
            <a:normAutofit lnSpcReduction="10000"/>
          </a:bodyPr>
          <a:lstStyle/>
          <a:p>
            <a:r>
              <a:rPr lang="en-US">
                <a:ea typeface="SimSun" pitchFamily="2" charset="-122"/>
              </a:rPr>
              <a:t>Factors influencing the movement of oxygen and carbon dioxide across the respiratory membrane</a:t>
            </a:r>
          </a:p>
          <a:p>
            <a:pPr lvl="1"/>
            <a:r>
              <a:rPr lang="en-US">
                <a:ea typeface="SimSun" pitchFamily="2" charset="-122"/>
              </a:rPr>
              <a:t>Partial pressure gradients and gas solubilities</a:t>
            </a:r>
          </a:p>
          <a:p>
            <a:pPr lvl="1"/>
            <a:r>
              <a:rPr lang="en-US">
                <a:ea typeface="SimSun" pitchFamily="2" charset="-122"/>
              </a:rPr>
              <a:t>Matching of alveolar ventilation and pulmonary blood perfusion</a:t>
            </a:r>
          </a:p>
          <a:p>
            <a:pPr lvl="1"/>
            <a:r>
              <a:rPr lang="en-US">
                <a:ea typeface="SimSun" pitchFamily="2" charset="-122"/>
              </a:rPr>
              <a:t>Structural characteristics of the respiratory membrane</a:t>
            </a:r>
          </a:p>
        </p:txBody>
      </p:sp>
    </p:spTree>
    <p:extLst>
      <p:ext uri="{BB962C8B-B14F-4D97-AF65-F5344CB8AC3E}">
        <p14:creationId xmlns:p14="http://schemas.microsoft.com/office/powerpoint/2010/main" val="4205837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457200"/>
            <a:ext cx="8686800" cy="579438"/>
          </a:xfrm>
        </p:spPr>
        <p:txBody>
          <a:bodyPr>
            <a:noAutofit/>
          </a:bodyPr>
          <a:lstStyle/>
          <a:p>
            <a:r>
              <a:rPr lang="en-US" sz="4000" b="1" dirty="0">
                <a:solidFill>
                  <a:srgbClr val="FF0000"/>
                </a:solidFill>
                <a:ea typeface="SimSun" pitchFamily="2" charset="-122"/>
              </a:rPr>
              <a:t>Partial Pressure Gradients and Gas </a:t>
            </a:r>
            <a:r>
              <a:rPr lang="en-US" sz="4000" b="1" dirty="0" err="1">
                <a:solidFill>
                  <a:srgbClr val="FF0000"/>
                </a:solidFill>
                <a:ea typeface="SimSun" pitchFamily="2" charset="-122"/>
              </a:rPr>
              <a:t>Solubilities</a:t>
            </a:r>
            <a:endParaRPr lang="en-US" sz="4000" b="1" dirty="0">
              <a:solidFill>
                <a:srgbClr val="FF0000"/>
              </a:solidFill>
            </a:endParaRPr>
          </a:p>
        </p:txBody>
      </p:sp>
      <p:sp>
        <p:nvSpPr>
          <p:cNvPr id="193539" name="Rectangle 3"/>
          <p:cNvSpPr>
            <a:spLocks noGrp="1" noChangeArrowheads="1"/>
          </p:cNvSpPr>
          <p:nvPr>
            <p:ph type="body" idx="1"/>
          </p:nvPr>
        </p:nvSpPr>
        <p:spPr>
          <a:xfrm>
            <a:off x="228600" y="1785938"/>
            <a:ext cx="8534400" cy="3748087"/>
          </a:xfrm>
        </p:spPr>
        <p:txBody>
          <a:bodyPr>
            <a:normAutofit fontScale="92500"/>
          </a:bodyPr>
          <a:lstStyle/>
          <a:p>
            <a:r>
              <a:rPr lang="en-US">
                <a:ea typeface="SimSun" pitchFamily="2" charset="-122"/>
              </a:rPr>
              <a:t>The partial pressure oxygen (PO</a:t>
            </a:r>
            <a:r>
              <a:rPr lang="en-US" baseline="-25000">
                <a:ea typeface="SimSun" pitchFamily="2" charset="-122"/>
              </a:rPr>
              <a:t>2</a:t>
            </a:r>
            <a:r>
              <a:rPr lang="en-US">
                <a:ea typeface="SimSun" pitchFamily="2" charset="-122"/>
              </a:rPr>
              <a:t>) of venous blood is 40 mm Hg; the partial pressure in the alveoli is </a:t>
            </a:r>
            <a:br>
              <a:rPr lang="en-US">
                <a:ea typeface="SimSun" pitchFamily="2" charset="-122"/>
              </a:rPr>
            </a:br>
            <a:r>
              <a:rPr lang="en-US">
                <a:ea typeface="SimSun" pitchFamily="2" charset="-122"/>
              </a:rPr>
              <a:t>104 mm Hg</a:t>
            </a:r>
          </a:p>
          <a:p>
            <a:pPr lvl="1"/>
            <a:r>
              <a:rPr lang="en-US">
                <a:ea typeface="SimSun" pitchFamily="2" charset="-122"/>
              </a:rPr>
              <a:t>This steep gradient allows oxygen partial pressures to rapidly reach equilibrium (in 0.25 seconds), and thus blood can move three times as quickly (0.75 seconds) through the pulmonary capillary and still be adequately oxygenated</a:t>
            </a:r>
          </a:p>
        </p:txBody>
      </p:sp>
    </p:spTree>
    <p:extLst>
      <p:ext uri="{BB962C8B-B14F-4D97-AF65-F5344CB8AC3E}">
        <p14:creationId xmlns:p14="http://schemas.microsoft.com/office/powerpoint/2010/main" val="127372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28600" y="76200"/>
            <a:ext cx="8686800" cy="579438"/>
          </a:xfrm>
        </p:spPr>
        <p:txBody>
          <a:bodyPr/>
          <a:lstStyle/>
          <a:p>
            <a:r>
              <a:rPr lang="en-US" sz="3200">
                <a:ea typeface="SimSun" pitchFamily="2" charset="-122"/>
              </a:rPr>
              <a:t>Partial Pressure Gradients and Gas Solubilities</a:t>
            </a:r>
            <a:endParaRPr lang="en-US"/>
          </a:p>
        </p:txBody>
      </p:sp>
      <p:sp>
        <p:nvSpPr>
          <p:cNvPr id="194563" name="Rectangle 3"/>
          <p:cNvSpPr>
            <a:spLocks noGrp="1" noChangeArrowheads="1"/>
          </p:cNvSpPr>
          <p:nvPr>
            <p:ph type="body" idx="1"/>
          </p:nvPr>
        </p:nvSpPr>
        <p:spPr>
          <a:xfrm>
            <a:off x="228600" y="2579688"/>
            <a:ext cx="8534400" cy="2159000"/>
          </a:xfrm>
        </p:spPr>
        <p:txBody>
          <a:bodyPr/>
          <a:lstStyle/>
          <a:p>
            <a:r>
              <a:rPr lang="en-US">
                <a:ea typeface="SimSun" pitchFamily="2" charset="-122"/>
              </a:rPr>
              <a:t>Although carbon dioxide has a lower partial pressure gradient:</a:t>
            </a:r>
          </a:p>
          <a:p>
            <a:pPr lvl="1"/>
            <a:r>
              <a:rPr lang="en-US">
                <a:ea typeface="SimSun" pitchFamily="2" charset="-122"/>
              </a:rPr>
              <a:t>It is 20 times more soluble in plasma than oxygen</a:t>
            </a:r>
          </a:p>
          <a:p>
            <a:pPr lvl="1"/>
            <a:r>
              <a:rPr lang="en-US">
                <a:ea typeface="SimSun" pitchFamily="2" charset="-122"/>
              </a:rPr>
              <a:t>It diffuses in equal amounts with oxygen </a:t>
            </a:r>
          </a:p>
        </p:txBody>
      </p:sp>
    </p:spTree>
    <p:extLst>
      <p:ext uri="{BB962C8B-B14F-4D97-AF65-F5344CB8AC3E}">
        <p14:creationId xmlns:p14="http://schemas.microsoft.com/office/powerpoint/2010/main" val="122627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28600" y="76200"/>
            <a:ext cx="8610600" cy="595313"/>
          </a:xfrm>
        </p:spPr>
        <p:txBody>
          <a:bodyPr>
            <a:normAutofit fontScale="90000"/>
          </a:bodyPr>
          <a:lstStyle/>
          <a:p>
            <a:r>
              <a:rPr lang="en-US">
                <a:ea typeface="SimSun" pitchFamily="2" charset="-122"/>
              </a:rPr>
              <a:t>Partial Pressure Gradients</a:t>
            </a:r>
            <a:endParaRPr lang="en-US"/>
          </a:p>
        </p:txBody>
      </p:sp>
      <p:sp>
        <p:nvSpPr>
          <p:cNvPr id="195587" name="Text Box 3"/>
          <p:cNvSpPr txBox="1">
            <a:spLocks noChangeArrowheads="1"/>
          </p:cNvSpPr>
          <p:nvPr/>
        </p:nvSpPr>
        <p:spPr bwMode="auto">
          <a:xfrm>
            <a:off x="7769225" y="6330950"/>
            <a:ext cx="968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21.17</a:t>
            </a:r>
          </a:p>
        </p:txBody>
      </p:sp>
      <p:pic>
        <p:nvPicPr>
          <p:cNvPr id="195588" name="Picture 4" descr="2317.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1600200" y="762000"/>
            <a:ext cx="6019800" cy="571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767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28600" y="76200"/>
            <a:ext cx="8686800" cy="595313"/>
          </a:xfrm>
        </p:spPr>
        <p:txBody>
          <a:bodyPr>
            <a:normAutofit fontScale="90000"/>
          </a:bodyPr>
          <a:lstStyle/>
          <a:p>
            <a:r>
              <a:rPr lang="en-US">
                <a:ea typeface="SimSun" pitchFamily="2" charset="-122"/>
              </a:rPr>
              <a:t>Oxygenation of Blood</a:t>
            </a:r>
            <a:endParaRPr lang="en-US"/>
          </a:p>
        </p:txBody>
      </p:sp>
      <p:sp>
        <p:nvSpPr>
          <p:cNvPr id="196611" name="Text Box 3"/>
          <p:cNvSpPr txBox="1">
            <a:spLocks noChangeArrowheads="1"/>
          </p:cNvSpPr>
          <p:nvPr/>
        </p:nvSpPr>
        <p:spPr bwMode="auto">
          <a:xfrm>
            <a:off x="7769225" y="6330950"/>
            <a:ext cx="968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21.18</a:t>
            </a:r>
          </a:p>
        </p:txBody>
      </p:sp>
      <p:pic>
        <p:nvPicPr>
          <p:cNvPr id="196612" name="Picture 4" descr="2318.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1066800" y="1219200"/>
            <a:ext cx="6751638"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45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228600" y="1295400"/>
            <a:ext cx="8534400" cy="4989513"/>
          </a:xfrm>
        </p:spPr>
        <p:txBody>
          <a:bodyPr/>
          <a:lstStyle/>
          <a:p>
            <a:r>
              <a:rPr lang="en-US">
                <a:ea typeface="SimSun" pitchFamily="2" charset="-122"/>
              </a:rPr>
              <a:t>Respiratory membranes:</a:t>
            </a:r>
          </a:p>
          <a:p>
            <a:pPr lvl="1"/>
            <a:r>
              <a:rPr lang="en-US">
                <a:ea typeface="SimSun" pitchFamily="2" charset="-122"/>
              </a:rPr>
              <a:t>Are only 0.5 to 1 </a:t>
            </a:r>
            <a:r>
              <a:rPr lang="en-US">
                <a:ea typeface="SimSun" pitchFamily="2" charset="-122"/>
                <a:sym typeface="Symbol" pitchFamily="18" charset="2"/>
              </a:rPr>
              <a:t></a:t>
            </a:r>
            <a:r>
              <a:rPr lang="en-US">
                <a:ea typeface="SimSun" pitchFamily="2" charset="-122"/>
              </a:rPr>
              <a:t>m thick, allowing for efficient gas exchange</a:t>
            </a:r>
          </a:p>
          <a:p>
            <a:pPr lvl="1"/>
            <a:r>
              <a:rPr lang="en-US">
                <a:ea typeface="SimSun" pitchFamily="2" charset="-122"/>
              </a:rPr>
              <a:t>Have a total surface area (in males) of 50–70 m</a:t>
            </a:r>
            <a:r>
              <a:rPr lang="en-US" baseline="30000">
                <a:ea typeface="SimSun" pitchFamily="2" charset="-122"/>
              </a:rPr>
              <a:t>2</a:t>
            </a:r>
            <a:r>
              <a:rPr lang="en-US">
                <a:ea typeface="SimSun" pitchFamily="2" charset="-122"/>
              </a:rPr>
              <a:t> (40 times that of one’s skin)</a:t>
            </a:r>
          </a:p>
          <a:p>
            <a:pPr lvl="1"/>
            <a:r>
              <a:rPr lang="en-US">
                <a:ea typeface="SimSun" pitchFamily="2" charset="-122"/>
              </a:rPr>
              <a:t>Thicken if lungs become waterlogged and edematous, whereby gas exchange is inadequate and oxygen deprivation results</a:t>
            </a:r>
          </a:p>
          <a:p>
            <a:pPr lvl="1"/>
            <a:r>
              <a:rPr lang="en-US">
                <a:ea typeface="SimSun" pitchFamily="2" charset="-122"/>
              </a:rPr>
              <a:t>Decrease in surface area with emphysema, when walls of adjacent alveoli break</a:t>
            </a:r>
          </a:p>
        </p:txBody>
      </p:sp>
      <p:sp>
        <p:nvSpPr>
          <p:cNvPr id="199683" name="Rectangle 3"/>
          <p:cNvSpPr>
            <a:spLocks noChangeArrowheads="1"/>
          </p:cNvSpPr>
          <p:nvPr/>
        </p:nvSpPr>
        <p:spPr bwMode="auto">
          <a:xfrm>
            <a:off x="152400" y="6096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4" name="Line 4"/>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5" name="Rectangle 5"/>
          <p:cNvSpPr>
            <a:spLocks noGrp="1" noChangeArrowheads="1"/>
          </p:cNvSpPr>
          <p:nvPr>
            <p:ph type="title"/>
          </p:nvPr>
        </p:nvSpPr>
        <p:spPr>
          <a:xfrm>
            <a:off x="228600" y="152400"/>
            <a:ext cx="8686800" cy="796925"/>
          </a:xfrm>
        </p:spPr>
        <p:txBody>
          <a:bodyPr>
            <a:noAutofit/>
          </a:bodyPr>
          <a:lstStyle/>
          <a:p>
            <a:pPr>
              <a:lnSpc>
                <a:spcPct val="80000"/>
              </a:lnSpc>
            </a:pPr>
            <a:r>
              <a:rPr lang="en-US" sz="4000" b="1" dirty="0">
                <a:solidFill>
                  <a:srgbClr val="FF0000"/>
                </a:solidFill>
                <a:ea typeface="SimSun" pitchFamily="2" charset="-122"/>
              </a:rPr>
              <a:t>Surface Area and Thickness of the Respiratory Membrane</a:t>
            </a:r>
            <a:endParaRPr lang="en-US" sz="4000" b="1" dirty="0">
              <a:solidFill>
                <a:srgbClr val="FF0000"/>
              </a:solidFill>
            </a:endParaRPr>
          </a:p>
        </p:txBody>
      </p:sp>
    </p:spTree>
    <p:extLst>
      <p:ext uri="{BB962C8B-B14F-4D97-AF65-F5344CB8AC3E}">
        <p14:creationId xmlns:p14="http://schemas.microsoft.com/office/powerpoint/2010/main" val="246378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76200"/>
            <a:ext cx="8686800" cy="579438"/>
          </a:xfrm>
        </p:spPr>
        <p:txBody>
          <a:bodyPr/>
          <a:lstStyle/>
          <a:p>
            <a:r>
              <a:rPr lang="en-US" sz="3200" b="1" dirty="0">
                <a:solidFill>
                  <a:srgbClr val="FF0000"/>
                </a:solidFill>
              </a:rPr>
              <a:t>Major Functions of the Respiratory System</a:t>
            </a:r>
            <a:endParaRPr lang="en-US" b="1" dirty="0">
              <a:solidFill>
                <a:srgbClr val="FF0000"/>
              </a:solidFill>
            </a:endParaRPr>
          </a:p>
        </p:txBody>
      </p:sp>
      <p:sp>
        <p:nvSpPr>
          <p:cNvPr id="7171" name="Rectangle 3"/>
          <p:cNvSpPr>
            <a:spLocks noGrp="1" noChangeArrowheads="1"/>
          </p:cNvSpPr>
          <p:nvPr>
            <p:ph type="body" idx="1"/>
          </p:nvPr>
        </p:nvSpPr>
        <p:spPr>
          <a:xfrm>
            <a:off x="228600" y="839788"/>
            <a:ext cx="8534400" cy="5637212"/>
          </a:xfrm>
        </p:spPr>
        <p:txBody>
          <a:bodyPr>
            <a:normAutofit lnSpcReduction="10000"/>
          </a:bodyPr>
          <a:lstStyle/>
          <a:p>
            <a:r>
              <a:rPr lang="en-US">
                <a:ea typeface="SimSun" pitchFamily="2" charset="-122"/>
              </a:rPr>
              <a:t>To supply the body with oxygen and dispose of carbon dioxide</a:t>
            </a:r>
          </a:p>
          <a:p>
            <a:r>
              <a:rPr lang="en-US">
                <a:ea typeface="SimSun" pitchFamily="2" charset="-122"/>
              </a:rPr>
              <a:t>Respiration – four distinct processes must happen</a:t>
            </a:r>
          </a:p>
          <a:p>
            <a:pPr lvl="1"/>
            <a:r>
              <a:rPr lang="en-US">
                <a:ea typeface="SimSun" pitchFamily="2" charset="-122"/>
              </a:rPr>
              <a:t>Pulmonary ventilation – moving air into and out of the lungs</a:t>
            </a:r>
          </a:p>
          <a:p>
            <a:pPr lvl="1"/>
            <a:r>
              <a:rPr lang="en-US">
                <a:ea typeface="SimSun" pitchFamily="2" charset="-122"/>
              </a:rPr>
              <a:t>External respiration – gas exchange between the lungs and the blood</a:t>
            </a:r>
          </a:p>
          <a:p>
            <a:pPr lvl="1"/>
            <a:r>
              <a:rPr lang="en-US">
                <a:ea typeface="SimSun" pitchFamily="2" charset="-122"/>
              </a:rPr>
              <a:t>Transport – transport of oxygen and carbon dioxide between the lungs and tissues</a:t>
            </a:r>
          </a:p>
          <a:p>
            <a:pPr lvl="1"/>
            <a:r>
              <a:rPr lang="en-US">
                <a:ea typeface="SimSun" pitchFamily="2" charset="-122"/>
              </a:rPr>
              <a:t>Internal respiration – gas exchange between systemic blood vessels and tissues</a:t>
            </a:r>
          </a:p>
        </p:txBody>
      </p:sp>
    </p:spTree>
    <p:extLst>
      <p:ext uri="{BB962C8B-B14F-4D97-AF65-F5344CB8AC3E}">
        <p14:creationId xmlns:p14="http://schemas.microsoft.com/office/powerpoint/2010/main" val="4230900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28600" y="76200"/>
            <a:ext cx="8534400" cy="595313"/>
          </a:xfrm>
        </p:spPr>
        <p:txBody>
          <a:bodyPr>
            <a:noAutofit/>
          </a:bodyPr>
          <a:lstStyle/>
          <a:p>
            <a:r>
              <a:rPr lang="en-US" sz="5400" b="1" dirty="0">
                <a:solidFill>
                  <a:srgbClr val="FF0000"/>
                </a:solidFill>
                <a:ea typeface="SimSun" pitchFamily="2" charset="-122"/>
              </a:rPr>
              <a:t>Internal Respiration</a:t>
            </a:r>
            <a:endParaRPr lang="en-US" sz="5400" b="1" dirty="0">
              <a:solidFill>
                <a:srgbClr val="FF0000"/>
              </a:solidFill>
            </a:endParaRPr>
          </a:p>
        </p:txBody>
      </p:sp>
      <p:sp>
        <p:nvSpPr>
          <p:cNvPr id="200707" name="Rectangle 3"/>
          <p:cNvSpPr>
            <a:spLocks noGrp="1" noChangeArrowheads="1"/>
          </p:cNvSpPr>
          <p:nvPr>
            <p:ph type="body" idx="1"/>
          </p:nvPr>
        </p:nvSpPr>
        <p:spPr>
          <a:xfrm>
            <a:off x="228600" y="1420813"/>
            <a:ext cx="8534400" cy="4473575"/>
          </a:xfrm>
        </p:spPr>
        <p:txBody>
          <a:bodyPr/>
          <a:lstStyle/>
          <a:p>
            <a:r>
              <a:rPr lang="en-US">
                <a:ea typeface="SimSun" pitchFamily="2" charset="-122"/>
              </a:rPr>
              <a:t>The factors promoting gas exchange between systemic capillaries and tissue cells are the same as those acting in the lungs</a:t>
            </a:r>
          </a:p>
          <a:p>
            <a:pPr lvl="1"/>
            <a:r>
              <a:rPr lang="en-US">
                <a:ea typeface="SimSun" pitchFamily="2" charset="-122"/>
              </a:rPr>
              <a:t>The partial pressures and diffusion gradients are reversed</a:t>
            </a:r>
          </a:p>
          <a:p>
            <a:pPr lvl="1"/>
            <a:r>
              <a:rPr lang="en-US">
                <a:ea typeface="SimSun" pitchFamily="2" charset="-122"/>
              </a:rPr>
              <a:t>P</a:t>
            </a:r>
            <a:r>
              <a:rPr lang="en-US" baseline="-25000">
                <a:ea typeface="SimSun" pitchFamily="2" charset="-122"/>
              </a:rPr>
              <a:t>O2</a:t>
            </a:r>
            <a:r>
              <a:rPr lang="en-US">
                <a:ea typeface="SimSun" pitchFamily="2" charset="-122"/>
              </a:rPr>
              <a:t> in tissue is always lower than in systemic arterial blood</a:t>
            </a:r>
          </a:p>
          <a:p>
            <a:pPr lvl="1"/>
            <a:r>
              <a:rPr lang="en-US">
                <a:ea typeface="SimSun" pitchFamily="2" charset="-122"/>
              </a:rPr>
              <a:t>P</a:t>
            </a:r>
            <a:r>
              <a:rPr lang="en-US" baseline="-25000">
                <a:ea typeface="SimSun" pitchFamily="2" charset="-122"/>
              </a:rPr>
              <a:t>O2</a:t>
            </a:r>
            <a:r>
              <a:rPr lang="en-US">
                <a:ea typeface="SimSun" pitchFamily="2" charset="-122"/>
              </a:rPr>
              <a:t> of venous blood draining tissues is 40 mm Hg and P</a:t>
            </a:r>
            <a:r>
              <a:rPr lang="en-US" baseline="-25000">
                <a:ea typeface="SimSun" pitchFamily="2" charset="-122"/>
              </a:rPr>
              <a:t>CO2</a:t>
            </a:r>
            <a:r>
              <a:rPr lang="en-US">
                <a:ea typeface="SimSun" pitchFamily="2" charset="-122"/>
              </a:rPr>
              <a:t> is 45 mm Hg</a:t>
            </a:r>
          </a:p>
        </p:txBody>
      </p:sp>
    </p:spTree>
    <p:extLst>
      <p:ext uri="{BB962C8B-B14F-4D97-AF65-F5344CB8AC3E}">
        <p14:creationId xmlns:p14="http://schemas.microsoft.com/office/powerpoint/2010/main" val="3275564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28600" y="90488"/>
            <a:ext cx="8534400" cy="595312"/>
          </a:xfrm>
        </p:spPr>
        <p:txBody>
          <a:bodyPr>
            <a:normAutofit fontScale="90000"/>
          </a:bodyPr>
          <a:lstStyle/>
          <a:p>
            <a:r>
              <a:rPr lang="en-US" b="1" dirty="0">
                <a:solidFill>
                  <a:srgbClr val="FF0000"/>
                </a:solidFill>
                <a:ea typeface="SimSun" pitchFamily="2" charset="-122"/>
              </a:rPr>
              <a:t>Oxygen Transport</a:t>
            </a:r>
            <a:endParaRPr lang="en-US" b="1" dirty="0">
              <a:solidFill>
                <a:srgbClr val="FF0000"/>
              </a:solidFill>
            </a:endParaRPr>
          </a:p>
        </p:txBody>
      </p:sp>
      <p:sp>
        <p:nvSpPr>
          <p:cNvPr id="201731" name="Rectangle 3"/>
          <p:cNvSpPr>
            <a:spLocks noGrp="1" noChangeArrowheads="1"/>
          </p:cNvSpPr>
          <p:nvPr>
            <p:ph type="body" idx="1"/>
          </p:nvPr>
        </p:nvSpPr>
        <p:spPr>
          <a:xfrm>
            <a:off x="228600" y="800100"/>
            <a:ext cx="8534400" cy="5459413"/>
          </a:xfrm>
        </p:spPr>
        <p:txBody>
          <a:bodyPr>
            <a:normAutofit lnSpcReduction="10000"/>
          </a:bodyPr>
          <a:lstStyle/>
          <a:p>
            <a:r>
              <a:rPr lang="en-US" dirty="0">
                <a:ea typeface="SimSun" pitchFamily="2" charset="-122"/>
              </a:rPr>
              <a:t>Molecular oxygen is carried in the blood bound to hemoglobin (</a:t>
            </a:r>
            <a:r>
              <a:rPr lang="en-US" dirty="0" err="1">
                <a:ea typeface="SimSun" pitchFamily="2" charset="-122"/>
              </a:rPr>
              <a:t>Hb</a:t>
            </a:r>
            <a:r>
              <a:rPr lang="en-US" dirty="0">
                <a:ea typeface="SimSun" pitchFamily="2" charset="-122"/>
              </a:rPr>
              <a:t>) within red blood cells and dissolved in plasma</a:t>
            </a:r>
          </a:p>
          <a:p>
            <a:pPr lvl="1"/>
            <a:r>
              <a:rPr lang="en-US" dirty="0">
                <a:ea typeface="SimSun" pitchFamily="2" charset="-122"/>
              </a:rPr>
              <a:t>Each hemoglobin molecule binds 4 oxygen in a rapid and reversible process</a:t>
            </a:r>
          </a:p>
          <a:p>
            <a:pPr lvl="1"/>
            <a:r>
              <a:rPr lang="en-US" dirty="0">
                <a:ea typeface="SimSun" pitchFamily="2" charset="-122"/>
              </a:rPr>
              <a:t>The hemoglobin-oxygen combination is called </a:t>
            </a:r>
            <a:r>
              <a:rPr lang="en-US" i="1" dirty="0" err="1">
                <a:ea typeface="SimSun" pitchFamily="2" charset="-122"/>
              </a:rPr>
              <a:t>oxyhemoglobin</a:t>
            </a:r>
            <a:r>
              <a:rPr lang="en-US" dirty="0">
                <a:ea typeface="SimSun" pitchFamily="2" charset="-122"/>
              </a:rPr>
              <a:t> (HbO</a:t>
            </a:r>
            <a:r>
              <a:rPr lang="en-US" baseline="-25000" dirty="0">
                <a:ea typeface="SimSun" pitchFamily="2" charset="-122"/>
              </a:rPr>
              <a:t>2</a:t>
            </a:r>
            <a:r>
              <a:rPr lang="en-US" dirty="0">
                <a:ea typeface="SimSun" pitchFamily="2" charset="-122"/>
              </a:rPr>
              <a:t>)</a:t>
            </a:r>
          </a:p>
          <a:p>
            <a:r>
              <a:rPr lang="en-US">
                <a:ea typeface="SimSun" pitchFamily="2" charset="-122"/>
              </a:rPr>
              <a:t>Hemoglobin that has </a:t>
            </a:r>
            <a:br>
              <a:rPr lang="en-US">
                <a:ea typeface="SimSun" pitchFamily="2" charset="-122"/>
              </a:rPr>
            </a:br>
            <a:r>
              <a:rPr lang="en-US">
                <a:ea typeface="SimSun" pitchFamily="2" charset="-122"/>
              </a:rPr>
              <a:t>released oxygen is </a:t>
            </a:r>
            <a:br>
              <a:rPr lang="en-US">
                <a:ea typeface="SimSun" pitchFamily="2" charset="-122"/>
              </a:rPr>
            </a:br>
            <a:r>
              <a:rPr lang="en-US">
                <a:ea typeface="SimSun" pitchFamily="2" charset="-122"/>
              </a:rPr>
              <a:t>called </a:t>
            </a:r>
            <a:r>
              <a:rPr lang="en-US" i="1">
                <a:ea typeface="SimSun" pitchFamily="2" charset="-122"/>
              </a:rPr>
              <a:t>reduced </a:t>
            </a:r>
            <a:br>
              <a:rPr lang="en-US" i="1">
                <a:ea typeface="SimSun" pitchFamily="2" charset="-122"/>
              </a:rPr>
            </a:br>
            <a:r>
              <a:rPr lang="en-US" i="1">
                <a:ea typeface="SimSun" pitchFamily="2" charset="-122"/>
              </a:rPr>
              <a:t>hemoglobin</a:t>
            </a:r>
            <a:r>
              <a:rPr lang="en-US">
                <a:ea typeface="SimSun" pitchFamily="2" charset="-122"/>
              </a:rPr>
              <a:t> (</a:t>
            </a:r>
            <a:r>
              <a:rPr lang="en-US" dirty="0" err="1">
                <a:ea typeface="SimSun" pitchFamily="2" charset="-122"/>
              </a:rPr>
              <a:t>HHb</a:t>
            </a:r>
            <a:r>
              <a:rPr lang="en-US" dirty="0">
                <a:ea typeface="SimSun" pitchFamily="2" charset="-122"/>
              </a:rPr>
              <a:t>)</a:t>
            </a:r>
          </a:p>
        </p:txBody>
      </p:sp>
      <p:graphicFrame>
        <p:nvGraphicFramePr>
          <p:cNvPr id="201732" name="Group 4"/>
          <p:cNvGraphicFramePr>
            <a:graphicFrameLocks noGrp="1"/>
          </p:cNvGraphicFramePr>
          <p:nvPr/>
        </p:nvGraphicFramePr>
        <p:xfrm>
          <a:off x="4114800" y="4648200"/>
          <a:ext cx="4953000" cy="1490664"/>
        </p:xfrm>
        <a:graphic>
          <a:graphicData uri="http://schemas.openxmlformats.org/drawingml/2006/table">
            <a:tbl>
              <a:tblPr/>
              <a:tblGrid>
                <a:gridCol w="4953000"/>
              </a:tblGrid>
              <a:tr h="4968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Lungs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a:noFill/>
                    </a:lnB>
                    <a:lnTlToBr>
                      <a:noFill/>
                    </a:lnTlToBr>
                    <a:lnBlToTr>
                      <a:noFill/>
                    </a:lnBlToTr>
                    <a:noFill/>
                  </a:tcPr>
                </a:tc>
              </a:tr>
              <a:tr h="496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          HHb + O</a:t>
                      </a:r>
                      <a:r>
                        <a:rPr kumimoji="0" lang="en-US" sz="2400" b="0" i="0" u="none" strike="noStrike" cap="none" normalizeH="0" baseline="-25000" smtClean="0">
                          <a:ln>
                            <a:noFill/>
                          </a:ln>
                          <a:solidFill>
                            <a:schemeClr val="tx1"/>
                          </a:solidFill>
                          <a:effectLst/>
                          <a:latin typeface="Times New Roman" pitchFamily="18" charset="0"/>
                          <a:ea typeface="SimSun" pitchFamily="2" charset="-122"/>
                        </a:rPr>
                        <a:t>2</a:t>
                      </a:r>
                      <a:r>
                        <a:rPr kumimoji="0" lang="en-US" sz="2400" b="0" i="0" u="none" strike="noStrike" cap="none" normalizeH="0" baseline="0" smtClean="0">
                          <a:ln>
                            <a:noFill/>
                          </a:ln>
                          <a:solidFill>
                            <a:schemeClr val="tx1"/>
                          </a:solidFill>
                          <a:effectLst/>
                          <a:latin typeface="Times New Roman" pitchFamily="18" charset="0"/>
                          <a:ea typeface="SimSun" pitchFamily="2" charset="-122"/>
                        </a:rPr>
                        <a:t> </a:t>
                      </a:r>
                      <a:r>
                        <a:rPr kumimoji="0" lang="en-US" sz="2400" b="0" i="0" u="none" strike="noStrike" cap="none" normalizeH="0" baseline="0" smtClean="0">
                          <a:ln>
                            <a:noFill/>
                          </a:ln>
                          <a:solidFill>
                            <a:schemeClr val="tx1"/>
                          </a:solidFill>
                          <a:effectLst/>
                          <a:latin typeface="Times New Roman" pitchFamily="18" charset="0"/>
                          <a:ea typeface="SimSun" pitchFamily="2" charset="-122"/>
                          <a:sym typeface="Symbol" pitchFamily="18" charset="2"/>
                        </a:rPr>
                        <a:t></a:t>
                      </a:r>
                      <a:r>
                        <a:rPr kumimoji="0" lang="en-US" sz="2400" b="0" i="0" u="none" strike="noStrike" cap="none" normalizeH="0" baseline="0" smtClean="0">
                          <a:ln>
                            <a:noFill/>
                          </a:ln>
                          <a:solidFill>
                            <a:schemeClr val="tx1"/>
                          </a:solidFill>
                          <a:effectLst/>
                          <a:latin typeface="Times New Roman" pitchFamily="18" charset="0"/>
                          <a:ea typeface="SimSun" pitchFamily="2" charset="-122"/>
                        </a:rPr>
                        <a:t> HbO</a:t>
                      </a:r>
                      <a:r>
                        <a:rPr kumimoji="0" lang="en-US" sz="2400" b="0" i="0" u="none" strike="noStrike" cap="none" normalizeH="0" baseline="-25000" smtClean="0">
                          <a:ln>
                            <a:noFill/>
                          </a:ln>
                          <a:solidFill>
                            <a:schemeClr val="tx1"/>
                          </a:solidFill>
                          <a:effectLst/>
                          <a:latin typeface="Times New Roman" pitchFamily="18" charset="0"/>
                          <a:ea typeface="SimSun" pitchFamily="2" charset="-122"/>
                        </a:rPr>
                        <a:t>2</a:t>
                      </a:r>
                      <a:r>
                        <a:rPr kumimoji="0" lang="en-US" sz="2400" b="0" i="0" u="none" strike="noStrike" cap="none" normalizeH="0" baseline="0" smtClean="0">
                          <a:ln>
                            <a:noFill/>
                          </a:ln>
                          <a:solidFill>
                            <a:schemeClr val="tx1"/>
                          </a:solidFill>
                          <a:effectLst/>
                          <a:latin typeface="Times New Roman" pitchFamily="18" charset="0"/>
                          <a:ea typeface="SimSun" pitchFamily="2" charset="-122"/>
                        </a:rPr>
                        <a:t> + H</a:t>
                      </a:r>
                      <a:r>
                        <a:rPr kumimoji="0" lang="en-US" sz="2400" b="0" i="0" u="none" strike="noStrike" cap="none" normalizeH="0" baseline="30000" smtClean="0">
                          <a:ln>
                            <a:noFill/>
                          </a:ln>
                          <a:solidFill>
                            <a:schemeClr val="tx1"/>
                          </a:solidFill>
                          <a:effectLst/>
                          <a:latin typeface="Times New Roman" pitchFamily="18" charset="0"/>
                          <a:ea typeface="SimSun" pitchFamily="2" charset="-122"/>
                        </a:rPr>
                        <a: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a:noFill/>
                    </a:lnT>
                    <a:lnB>
                      <a:noFill/>
                    </a:lnB>
                    <a:lnTlToBr>
                      <a:noFill/>
                    </a:lnTlToBr>
                    <a:lnBlToTr>
                      <a:noFill/>
                    </a:lnBlToTr>
                    <a:noFill/>
                  </a:tcPr>
                </a:tc>
              </a:tr>
              <a:tr h="4968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SimSun" pitchFamily="2" charset="-122"/>
                        </a:rPr>
                        <a:t>Tissues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400109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28600" y="76200"/>
            <a:ext cx="8534400" cy="595313"/>
          </a:xfrm>
        </p:spPr>
        <p:txBody>
          <a:bodyPr>
            <a:normAutofit fontScale="90000"/>
          </a:bodyPr>
          <a:lstStyle/>
          <a:p>
            <a:r>
              <a:rPr lang="en-US" dirty="0">
                <a:solidFill>
                  <a:srgbClr val="FF0000"/>
                </a:solidFill>
                <a:ea typeface="SimSun" pitchFamily="2" charset="-122"/>
              </a:rPr>
              <a:t>Hemoglobin (</a:t>
            </a:r>
            <a:r>
              <a:rPr lang="en-US" dirty="0" err="1">
                <a:solidFill>
                  <a:srgbClr val="FF0000"/>
                </a:solidFill>
                <a:ea typeface="SimSun" pitchFamily="2" charset="-122"/>
              </a:rPr>
              <a:t>Hb</a:t>
            </a:r>
            <a:r>
              <a:rPr lang="en-US" dirty="0">
                <a:solidFill>
                  <a:srgbClr val="FF0000"/>
                </a:solidFill>
                <a:ea typeface="SimSun" pitchFamily="2" charset="-122"/>
              </a:rPr>
              <a:t>)</a:t>
            </a:r>
            <a:endParaRPr lang="en-US" dirty="0">
              <a:solidFill>
                <a:srgbClr val="FF0000"/>
              </a:solidFill>
            </a:endParaRPr>
          </a:p>
        </p:txBody>
      </p:sp>
      <p:sp>
        <p:nvSpPr>
          <p:cNvPr id="202755" name="Rectangle 3"/>
          <p:cNvSpPr>
            <a:spLocks noGrp="1" noChangeArrowheads="1"/>
          </p:cNvSpPr>
          <p:nvPr>
            <p:ph type="body" idx="1"/>
          </p:nvPr>
        </p:nvSpPr>
        <p:spPr>
          <a:xfrm>
            <a:off x="228600" y="1076325"/>
            <a:ext cx="8534400" cy="5162550"/>
          </a:xfrm>
        </p:spPr>
        <p:txBody>
          <a:bodyPr/>
          <a:lstStyle/>
          <a:p>
            <a:r>
              <a:rPr lang="en-US">
                <a:ea typeface="SimSun" pitchFamily="2" charset="-122"/>
              </a:rPr>
              <a:t>Saturated hemoglobin – when all four hemes of the molecule are bound to oxygen</a:t>
            </a:r>
          </a:p>
          <a:p>
            <a:r>
              <a:rPr lang="en-US">
                <a:ea typeface="SimSun" pitchFamily="2" charset="-122"/>
              </a:rPr>
              <a:t>Partially saturated hemoglobin – when one to three hemes are bound to oxygen</a:t>
            </a:r>
          </a:p>
          <a:p>
            <a:r>
              <a:rPr lang="en-US">
                <a:ea typeface="SimSun" pitchFamily="2" charset="-122"/>
              </a:rPr>
              <a:t>The rate in which hemoglobin binds and releases oxygen is regulated by:</a:t>
            </a:r>
          </a:p>
          <a:p>
            <a:pPr lvl="1"/>
            <a:r>
              <a:rPr lang="en-US">
                <a:ea typeface="SimSun" pitchFamily="2" charset="-122"/>
              </a:rPr>
              <a:t>P</a:t>
            </a:r>
            <a:r>
              <a:rPr lang="en-US" baseline="-25000">
                <a:ea typeface="SimSun" pitchFamily="2" charset="-122"/>
              </a:rPr>
              <a:t>O2</a:t>
            </a:r>
            <a:r>
              <a:rPr lang="en-US">
                <a:ea typeface="SimSun" pitchFamily="2" charset="-122"/>
              </a:rPr>
              <a:t>, temperature, blood pH, P</a:t>
            </a:r>
            <a:r>
              <a:rPr lang="en-US" baseline="-25000">
                <a:ea typeface="SimSun" pitchFamily="2" charset="-122"/>
              </a:rPr>
              <a:t>CO2</a:t>
            </a:r>
            <a:r>
              <a:rPr lang="en-US">
                <a:ea typeface="SimSun" pitchFamily="2" charset="-122"/>
              </a:rPr>
              <a:t>, and the concentration of BPG (an organic chemical)</a:t>
            </a:r>
          </a:p>
          <a:p>
            <a:pPr marL="1085850" lvl="2"/>
            <a:r>
              <a:rPr lang="en-US">
                <a:ea typeface="SimSun" pitchFamily="2" charset="-122"/>
              </a:rPr>
              <a:t>These factors ensure adequate delivery of oxygen to tissue cells</a:t>
            </a:r>
          </a:p>
        </p:txBody>
      </p:sp>
    </p:spTree>
    <p:extLst>
      <p:ext uri="{BB962C8B-B14F-4D97-AF65-F5344CB8AC3E}">
        <p14:creationId xmlns:p14="http://schemas.microsoft.com/office/powerpoint/2010/main" val="3220864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28600" y="457200"/>
            <a:ext cx="8686800" cy="595313"/>
          </a:xfrm>
        </p:spPr>
        <p:txBody>
          <a:bodyPr>
            <a:normAutofit fontScale="90000"/>
          </a:bodyPr>
          <a:lstStyle/>
          <a:p>
            <a:r>
              <a:rPr lang="en-US" b="1" dirty="0">
                <a:solidFill>
                  <a:srgbClr val="FF0000"/>
                </a:solidFill>
                <a:ea typeface="SimSun" pitchFamily="2" charset="-122"/>
              </a:rPr>
              <a:t>Influence of P</a:t>
            </a:r>
            <a:r>
              <a:rPr lang="en-US" b="1" baseline="-25000" dirty="0">
                <a:solidFill>
                  <a:srgbClr val="FF0000"/>
                </a:solidFill>
                <a:ea typeface="SimSun" pitchFamily="2" charset="-122"/>
              </a:rPr>
              <a:t>O2</a:t>
            </a:r>
            <a:r>
              <a:rPr lang="en-US" b="1" dirty="0">
                <a:solidFill>
                  <a:srgbClr val="FF0000"/>
                </a:solidFill>
                <a:ea typeface="SimSun" pitchFamily="2" charset="-122"/>
              </a:rPr>
              <a:t> on Hemoglobin Saturation</a:t>
            </a:r>
            <a:endParaRPr lang="en-US" b="1" dirty="0">
              <a:solidFill>
                <a:srgbClr val="FF0000"/>
              </a:solidFill>
            </a:endParaRPr>
          </a:p>
        </p:txBody>
      </p:sp>
      <p:sp>
        <p:nvSpPr>
          <p:cNvPr id="203779" name="Rectangle 3"/>
          <p:cNvSpPr>
            <a:spLocks noGrp="1" noChangeArrowheads="1"/>
          </p:cNvSpPr>
          <p:nvPr>
            <p:ph type="body" idx="1"/>
          </p:nvPr>
        </p:nvSpPr>
        <p:spPr>
          <a:xfrm>
            <a:off x="228600" y="1314450"/>
            <a:ext cx="8534400" cy="4687888"/>
          </a:xfrm>
        </p:spPr>
        <p:txBody>
          <a:bodyPr>
            <a:normAutofit fontScale="92500"/>
          </a:bodyPr>
          <a:lstStyle/>
          <a:p>
            <a:r>
              <a:rPr lang="en-US">
                <a:ea typeface="SimSun" pitchFamily="2" charset="-122"/>
              </a:rPr>
              <a:t>Hemoglobin saturation plotted against P</a:t>
            </a:r>
            <a:r>
              <a:rPr lang="en-US" baseline="-25000">
                <a:ea typeface="SimSun" pitchFamily="2" charset="-122"/>
              </a:rPr>
              <a:t>O2</a:t>
            </a:r>
            <a:r>
              <a:rPr lang="en-US">
                <a:ea typeface="SimSun" pitchFamily="2" charset="-122"/>
              </a:rPr>
              <a:t> produces a oxygen-hemoglobin dissociation curve </a:t>
            </a:r>
          </a:p>
          <a:p>
            <a:r>
              <a:rPr lang="en-US">
                <a:ea typeface="SimSun" pitchFamily="2" charset="-122"/>
              </a:rPr>
              <a:t>98% saturated arterial blood contains 20 ml oxygen per 100 ml blood (20 vol %)</a:t>
            </a:r>
          </a:p>
          <a:p>
            <a:r>
              <a:rPr lang="en-US">
                <a:ea typeface="SimSun" pitchFamily="2" charset="-122"/>
              </a:rPr>
              <a:t>As arterial blood flows through capillaries, 5 ml oxygen are released</a:t>
            </a:r>
          </a:p>
          <a:p>
            <a:r>
              <a:rPr lang="en-US">
                <a:ea typeface="SimSun" pitchFamily="2" charset="-122"/>
              </a:rPr>
              <a:t>The saturation of hemoglobin in arterial blood explains why breathing deeply increases the P</a:t>
            </a:r>
            <a:r>
              <a:rPr lang="en-US" baseline="-25000">
                <a:ea typeface="SimSun" pitchFamily="2" charset="-122"/>
              </a:rPr>
              <a:t>O2</a:t>
            </a:r>
            <a:r>
              <a:rPr lang="en-US">
                <a:ea typeface="SimSun" pitchFamily="2" charset="-122"/>
              </a:rPr>
              <a:t> but has little effect on oxygen saturation in hemoglobin</a:t>
            </a:r>
          </a:p>
        </p:txBody>
      </p:sp>
    </p:spTree>
    <p:extLst>
      <p:ext uri="{BB962C8B-B14F-4D97-AF65-F5344CB8AC3E}">
        <p14:creationId xmlns:p14="http://schemas.microsoft.com/office/powerpoint/2010/main" val="1084895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04800" y="152400"/>
            <a:ext cx="8534400" cy="595313"/>
          </a:xfrm>
        </p:spPr>
        <p:txBody>
          <a:bodyPr>
            <a:normAutofit fontScale="90000"/>
          </a:bodyPr>
          <a:lstStyle/>
          <a:p>
            <a:r>
              <a:rPr lang="en-US" dirty="0">
                <a:solidFill>
                  <a:srgbClr val="FF0000"/>
                </a:solidFill>
                <a:ea typeface="SimSun" pitchFamily="2" charset="-122"/>
              </a:rPr>
              <a:t>Hemoglobin Saturation Curve</a:t>
            </a:r>
            <a:endParaRPr lang="en-US" dirty="0">
              <a:solidFill>
                <a:srgbClr val="FF0000"/>
              </a:solidFill>
            </a:endParaRPr>
          </a:p>
        </p:txBody>
      </p:sp>
      <p:sp>
        <p:nvSpPr>
          <p:cNvPr id="204803" name="Rectangle 3"/>
          <p:cNvSpPr>
            <a:spLocks noGrp="1" noChangeArrowheads="1"/>
          </p:cNvSpPr>
          <p:nvPr>
            <p:ph type="body" idx="1"/>
          </p:nvPr>
        </p:nvSpPr>
        <p:spPr>
          <a:xfrm>
            <a:off x="228600" y="844550"/>
            <a:ext cx="8534400" cy="5622925"/>
          </a:xfrm>
        </p:spPr>
        <p:txBody>
          <a:bodyPr/>
          <a:lstStyle/>
          <a:p>
            <a:pPr>
              <a:lnSpc>
                <a:spcPct val="85000"/>
              </a:lnSpc>
            </a:pPr>
            <a:r>
              <a:rPr lang="en-US">
                <a:ea typeface="SimSun" pitchFamily="2" charset="-122"/>
              </a:rPr>
              <a:t>Hemoglobin is almost completely saturated at a P</a:t>
            </a:r>
            <a:r>
              <a:rPr lang="en-US" baseline="-25000">
                <a:ea typeface="SimSun" pitchFamily="2" charset="-122"/>
              </a:rPr>
              <a:t>O2</a:t>
            </a:r>
            <a:r>
              <a:rPr lang="en-US">
                <a:ea typeface="SimSun" pitchFamily="2" charset="-122"/>
              </a:rPr>
              <a:t> of 70 mm Hg</a:t>
            </a:r>
          </a:p>
          <a:p>
            <a:pPr>
              <a:lnSpc>
                <a:spcPct val="85000"/>
              </a:lnSpc>
            </a:pPr>
            <a:r>
              <a:rPr lang="en-US">
                <a:ea typeface="SimSun" pitchFamily="2" charset="-122"/>
              </a:rPr>
              <a:t>Further increases in P</a:t>
            </a:r>
            <a:r>
              <a:rPr lang="en-US" baseline="-25000">
                <a:ea typeface="SimSun" pitchFamily="2" charset="-122"/>
              </a:rPr>
              <a:t>O2</a:t>
            </a:r>
            <a:r>
              <a:rPr lang="en-US">
                <a:ea typeface="SimSun" pitchFamily="2" charset="-122"/>
              </a:rPr>
              <a:t> produce only small increases in oxygen binding</a:t>
            </a:r>
          </a:p>
          <a:p>
            <a:pPr>
              <a:lnSpc>
                <a:spcPct val="85000"/>
              </a:lnSpc>
            </a:pPr>
            <a:r>
              <a:rPr lang="en-US">
                <a:ea typeface="SimSun" pitchFamily="2" charset="-122"/>
              </a:rPr>
              <a:t>Oxygen loading and delivery to tissue is adequate when P</a:t>
            </a:r>
            <a:r>
              <a:rPr lang="en-US" baseline="-25000">
                <a:ea typeface="SimSun" pitchFamily="2" charset="-122"/>
              </a:rPr>
              <a:t>O2</a:t>
            </a:r>
            <a:r>
              <a:rPr lang="en-US">
                <a:ea typeface="SimSun" pitchFamily="2" charset="-122"/>
              </a:rPr>
              <a:t> is below normal levels</a:t>
            </a:r>
          </a:p>
          <a:p>
            <a:pPr>
              <a:lnSpc>
                <a:spcPct val="85000"/>
              </a:lnSpc>
            </a:pPr>
            <a:r>
              <a:rPr lang="en-US">
                <a:ea typeface="SimSun" pitchFamily="2" charset="-122"/>
              </a:rPr>
              <a:t>Only 20–25% of bound oxygen is unloaded during one systemic circulation</a:t>
            </a:r>
          </a:p>
          <a:p>
            <a:pPr>
              <a:lnSpc>
                <a:spcPct val="85000"/>
              </a:lnSpc>
            </a:pPr>
            <a:r>
              <a:rPr lang="en-US">
                <a:ea typeface="SimSun" pitchFamily="2" charset="-122"/>
              </a:rPr>
              <a:t>If oxygen levels in tissues drop:</a:t>
            </a:r>
          </a:p>
          <a:p>
            <a:pPr lvl="1">
              <a:lnSpc>
                <a:spcPct val="85000"/>
              </a:lnSpc>
            </a:pPr>
            <a:r>
              <a:rPr lang="en-US">
                <a:ea typeface="SimSun" pitchFamily="2" charset="-122"/>
              </a:rPr>
              <a:t>More oxygen dissociates from hemoglobin and is used by cells </a:t>
            </a:r>
          </a:p>
          <a:p>
            <a:pPr lvl="1">
              <a:lnSpc>
                <a:spcPct val="85000"/>
              </a:lnSpc>
            </a:pPr>
            <a:r>
              <a:rPr lang="en-US">
                <a:ea typeface="SimSun" pitchFamily="2" charset="-122"/>
              </a:rPr>
              <a:t>Respiratory rate or cardiac output need not increase</a:t>
            </a:r>
          </a:p>
        </p:txBody>
      </p:sp>
    </p:spTree>
    <p:extLst>
      <p:ext uri="{BB962C8B-B14F-4D97-AF65-F5344CB8AC3E}">
        <p14:creationId xmlns:p14="http://schemas.microsoft.com/office/powerpoint/2010/main" val="2934228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228600" y="76200"/>
            <a:ext cx="8534400" cy="595313"/>
          </a:xfrm>
        </p:spPr>
        <p:txBody>
          <a:bodyPr>
            <a:normAutofit fontScale="90000"/>
          </a:bodyPr>
          <a:lstStyle/>
          <a:p>
            <a:r>
              <a:rPr lang="en-US">
                <a:ea typeface="SimSun" pitchFamily="2" charset="-122"/>
              </a:rPr>
              <a:t>Hemoglobin Saturation Curve</a:t>
            </a:r>
            <a:endParaRPr lang="en-US"/>
          </a:p>
        </p:txBody>
      </p:sp>
      <p:sp>
        <p:nvSpPr>
          <p:cNvPr id="205827" name="Text Box 3"/>
          <p:cNvSpPr txBox="1">
            <a:spLocks noChangeArrowheads="1"/>
          </p:cNvSpPr>
          <p:nvPr/>
        </p:nvSpPr>
        <p:spPr bwMode="auto">
          <a:xfrm>
            <a:off x="7769225" y="6330950"/>
            <a:ext cx="968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21.20</a:t>
            </a:r>
          </a:p>
        </p:txBody>
      </p:sp>
      <p:pic>
        <p:nvPicPr>
          <p:cNvPr id="205828" name="Picture 4" descr="2320.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1600200" y="1371600"/>
            <a:ext cx="6096000" cy="468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67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228600" y="1195388"/>
            <a:ext cx="8534400" cy="4932362"/>
          </a:xfrm>
        </p:spPr>
        <p:txBody>
          <a:bodyPr/>
          <a:lstStyle/>
          <a:p>
            <a:r>
              <a:rPr lang="en-US" dirty="0">
                <a:ea typeface="SimSun" pitchFamily="2" charset="-122"/>
              </a:rPr>
              <a:t>Temperature, H</a:t>
            </a:r>
            <a:r>
              <a:rPr lang="en-US" baseline="30000" dirty="0">
                <a:ea typeface="SimSun" pitchFamily="2" charset="-122"/>
              </a:rPr>
              <a:t>+</a:t>
            </a:r>
            <a:r>
              <a:rPr lang="en-US" dirty="0">
                <a:ea typeface="SimSun" pitchFamily="2" charset="-122"/>
              </a:rPr>
              <a:t>, P</a:t>
            </a:r>
            <a:r>
              <a:rPr lang="en-US" baseline="-25000" dirty="0">
                <a:ea typeface="SimSun" pitchFamily="2" charset="-122"/>
              </a:rPr>
              <a:t>CO2</a:t>
            </a:r>
            <a:r>
              <a:rPr lang="en-US" dirty="0">
                <a:ea typeface="SimSun" pitchFamily="2" charset="-122"/>
              </a:rPr>
              <a:t>, and BPG:</a:t>
            </a:r>
          </a:p>
          <a:p>
            <a:pPr lvl="1"/>
            <a:r>
              <a:rPr lang="en-US" dirty="0">
                <a:ea typeface="SimSun" pitchFamily="2" charset="-122"/>
              </a:rPr>
              <a:t>Modify the structure of hemoglobin and alter its affinity for oxygen</a:t>
            </a:r>
          </a:p>
          <a:p>
            <a:pPr lvl="1"/>
            <a:r>
              <a:rPr lang="en-US" dirty="0">
                <a:ea typeface="SimSun" pitchFamily="2" charset="-122"/>
              </a:rPr>
              <a:t>Increase:</a:t>
            </a:r>
          </a:p>
          <a:p>
            <a:pPr lvl="2"/>
            <a:r>
              <a:rPr lang="en-US" dirty="0">
                <a:ea typeface="SimSun" pitchFamily="2" charset="-122"/>
              </a:rPr>
              <a:t>Decrease hemoglobin’s affinity for oxygen</a:t>
            </a:r>
          </a:p>
          <a:p>
            <a:pPr lvl="2"/>
            <a:r>
              <a:rPr lang="en-US" dirty="0">
                <a:ea typeface="SimSun" pitchFamily="2" charset="-122"/>
              </a:rPr>
              <a:t>Enhance oxygen unloading from the blood</a:t>
            </a:r>
          </a:p>
          <a:p>
            <a:pPr lvl="1"/>
            <a:r>
              <a:rPr lang="en-US" dirty="0">
                <a:ea typeface="SimSun" pitchFamily="2" charset="-122"/>
              </a:rPr>
              <a:t>Decrease act in the opposite manner</a:t>
            </a:r>
          </a:p>
          <a:p>
            <a:r>
              <a:rPr lang="en-US" dirty="0">
                <a:ea typeface="SimSun" pitchFamily="2" charset="-122"/>
              </a:rPr>
              <a:t>These parameters are all high in systemic capillaries where oxygen unloading is the goal </a:t>
            </a:r>
          </a:p>
        </p:txBody>
      </p:sp>
      <p:sp>
        <p:nvSpPr>
          <p:cNvPr id="73730" name="Rectangle 2"/>
          <p:cNvSpPr>
            <a:spLocks noGrp="1" noChangeArrowheads="1"/>
          </p:cNvSpPr>
          <p:nvPr>
            <p:ph type="title"/>
          </p:nvPr>
        </p:nvSpPr>
        <p:spPr>
          <a:xfrm>
            <a:off x="228600" y="457200"/>
            <a:ext cx="8763000" cy="457200"/>
          </a:xfrm>
        </p:spPr>
        <p:txBody>
          <a:bodyPr>
            <a:noAutofit/>
          </a:bodyPr>
          <a:lstStyle/>
          <a:p>
            <a:pPr>
              <a:lnSpc>
                <a:spcPct val="80000"/>
              </a:lnSpc>
            </a:pPr>
            <a:r>
              <a:rPr lang="en-US" sz="4000" b="1" dirty="0">
                <a:solidFill>
                  <a:srgbClr val="FF0000"/>
                </a:solidFill>
                <a:ea typeface="SimSun" pitchFamily="2" charset="-122"/>
              </a:rPr>
              <a:t>Other Factors Influencing Hemoglobin Saturation</a:t>
            </a:r>
            <a:endParaRPr lang="en-US" sz="4000" b="1" dirty="0">
              <a:solidFill>
                <a:srgbClr val="FF0000"/>
              </a:solidFill>
            </a:endParaRPr>
          </a:p>
        </p:txBody>
      </p:sp>
    </p:spTree>
    <p:extLst>
      <p:ext uri="{BB962C8B-B14F-4D97-AF65-F5344CB8AC3E}">
        <p14:creationId xmlns:p14="http://schemas.microsoft.com/office/powerpoint/2010/main" val="910501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1028"/>
          <p:cNvSpPr txBox="1">
            <a:spLocks noChangeArrowheads="1"/>
          </p:cNvSpPr>
          <p:nvPr/>
        </p:nvSpPr>
        <p:spPr bwMode="auto">
          <a:xfrm>
            <a:off x="7537450" y="6330950"/>
            <a:ext cx="1200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21.21a, b</a:t>
            </a:r>
          </a:p>
        </p:txBody>
      </p:sp>
      <p:pic>
        <p:nvPicPr>
          <p:cNvPr id="121861" name="Picture 1029" descr=" 2321a.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381000" y="1905000"/>
            <a:ext cx="3733800" cy="3444875"/>
          </a:xfrm>
          <a:prstGeom prst="rect">
            <a:avLst/>
          </a:prstGeom>
          <a:noFill/>
          <a:extLst>
            <a:ext uri="{909E8E84-426E-40DD-AFC4-6F175D3DCCD1}">
              <a14:hiddenFill xmlns:a14="http://schemas.microsoft.com/office/drawing/2010/main">
                <a:solidFill>
                  <a:srgbClr val="FFFFFF"/>
                </a:solidFill>
              </a14:hiddenFill>
            </a:ext>
          </a:extLst>
        </p:spPr>
      </p:pic>
      <p:pic>
        <p:nvPicPr>
          <p:cNvPr id="121862" name="Picture 1030" descr=" 2321b.jpg                                                      0001B9EBHAP5e_ppt_cd                   B3FD695F:"/>
          <p:cNvPicPr>
            <a:picLocks noChangeAspect="1" noChangeArrowheads="1"/>
          </p:cNvPicPr>
          <p:nvPr/>
        </p:nvPicPr>
        <p:blipFill>
          <a:blip r:embed="rId3">
            <a:extLst>
              <a:ext uri="{28A0092B-C50C-407E-A947-70E740481C1C}">
                <a14:useLocalDpi xmlns:a14="http://schemas.microsoft.com/office/drawing/2010/main" val="0"/>
              </a:ext>
            </a:extLst>
          </a:blip>
          <a:srcRect b="4999"/>
          <a:stretch>
            <a:fillRect/>
          </a:stretch>
        </p:blipFill>
        <p:spPr bwMode="auto">
          <a:xfrm>
            <a:off x="4724400" y="1600200"/>
            <a:ext cx="4071938" cy="4343400"/>
          </a:xfrm>
          <a:prstGeom prst="rect">
            <a:avLst/>
          </a:prstGeom>
          <a:noFill/>
          <a:extLst>
            <a:ext uri="{909E8E84-426E-40DD-AFC4-6F175D3DCCD1}">
              <a14:hiddenFill xmlns:a14="http://schemas.microsoft.com/office/drawing/2010/main">
                <a:solidFill>
                  <a:srgbClr val="FFFFFF"/>
                </a:solidFill>
              </a14:hiddenFill>
            </a:ext>
          </a:extLst>
        </p:spPr>
      </p:pic>
      <p:sp>
        <p:nvSpPr>
          <p:cNvPr id="121858" name="Rectangle 1026"/>
          <p:cNvSpPr>
            <a:spLocks noGrp="1" noChangeArrowheads="1"/>
          </p:cNvSpPr>
          <p:nvPr>
            <p:ph type="title"/>
          </p:nvPr>
        </p:nvSpPr>
        <p:spPr>
          <a:xfrm>
            <a:off x="228600" y="152400"/>
            <a:ext cx="8610600" cy="457200"/>
          </a:xfrm>
        </p:spPr>
        <p:txBody>
          <a:bodyPr/>
          <a:lstStyle/>
          <a:p>
            <a:pPr>
              <a:lnSpc>
                <a:spcPct val="80000"/>
              </a:lnSpc>
            </a:pPr>
            <a:r>
              <a:rPr lang="en-US" sz="3000">
                <a:ea typeface="SimSun" pitchFamily="2" charset="-122"/>
              </a:rPr>
              <a:t>Other Factors Influencing Hemoglobin Saturation</a:t>
            </a:r>
            <a:endParaRPr lang="en-US"/>
          </a:p>
        </p:txBody>
      </p:sp>
    </p:spTree>
    <p:extLst>
      <p:ext uri="{BB962C8B-B14F-4D97-AF65-F5344CB8AC3E}">
        <p14:creationId xmlns:p14="http://schemas.microsoft.com/office/powerpoint/2010/main" val="3389085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228600" y="1219200"/>
            <a:ext cx="8534400" cy="5162550"/>
          </a:xfrm>
        </p:spPr>
        <p:txBody>
          <a:bodyPr>
            <a:normAutofit lnSpcReduction="10000"/>
          </a:bodyPr>
          <a:lstStyle/>
          <a:p>
            <a:r>
              <a:rPr lang="en-US">
                <a:ea typeface="SimSun" pitchFamily="2" charset="-122"/>
              </a:rPr>
              <a:t>As cells metabolize glucose, carbon dioxide is released into the blood, causing:</a:t>
            </a:r>
          </a:p>
          <a:p>
            <a:pPr lvl="1"/>
            <a:r>
              <a:rPr lang="en-US">
                <a:ea typeface="SimSun" pitchFamily="2" charset="-122"/>
              </a:rPr>
              <a:t>Increases in P</a:t>
            </a:r>
            <a:r>
              <a:rPr lang="en-US" baseline="-25000">
                <a:ea typeface="SimSun" pitchFamily="2" charset="-122"/>
              </a:rPr>
              <a:t>CO2</a:t>
            </a:r>
            <a:r>
              <a:rPr lang="en-US">
                <a:ea typeface="SimSun" pitchFamily="2" charset="-122"/>
              </a:rPr>
              <a:t> and H</a:t>
            </a:r>
            <a:r>
              <a:rPr lang="en-US" baseline="30000">
                <a:ea typeface="SimSun" pitchFamily="2" charset="-122"/>
              </a:rPr>
              <a:t>+</a:t>
            </a:r>
            <a:r>
              <a:rPr lang="en-US">
                <a:ea typeface="SimSun" pitchFamily="2" charset="-122"/>
              </a:rPr>
              <a:t> concentration in capillary blood</a:t>
            </a:r>
          </a:p>
          <a:p>
            <a:pPr lvl="1"/>
            <a:r>
              <a:rPr lang="en-US">
                <a:ea typeface="SimSun" pitchFamily="2" charset="-122"/>
              </a:rPr>
              <a:t>Declining pH (acidosis) weakens the hemoglobin-oxygen bond (Bohr effect)</a:t>
            </a:r>
          </a:p>
          <a:p>
            <a:r>
              <a:rPr lang="en-US">
                <a:ea typeface="SimSun" pitchFamily="2" charset="-122"/>
              </a:rPr>
              <a:t>Metabolizing cells have heat as a by-product and the rise in temperature increases BPG synthesis</a:t>
            </a:r>
          </a:p>
          <a:p>
            <a:r>
              <a:rPr lang="en-US">
                <a:ea typeface="SimSun" pitchFamily="2" charset="-122"/>
              </a:rPr>
              <a:t>All these factors ensure oxygen unloading in the vicinity of working tissue cells</a:t>
            </a:r>
          </a:p>
        </p:txBody>
      </p:sp>
      <p:sp>
        <p:nvSpPr>
          <p:cNvPr id="74760" name="Rectangle 8"/>
          <p:cNvSpPr>
            <a:spLocks noChangeArrowheads="1"/>
          </p:cNvSpPr>
          <p:nvPr/>
        </p:nvSpPr>
        <p:spPr bwMode="auto">
          <a:xfrm>
            <a:off x="152400" y="6096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Line 9"/>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 name="Rectangle 2"/>
          <p:cNvSpPr>
            <a:spLocks noGrp="1" noChangeArrowheads="1"/>
          </p:cNvSpPr>
          <p:nvPr>
            <p:ph type="title"/>
          </p:nvPr>
        </p:nvSpPr>
        <p:spPr>
          <a:xfrm>
            <a:off x="228600" y="117475"/>
            <a:ext cx="8610600" cy="796925"/>
          </a:xfrm>
        </p:spPr>
        <p:txBody>
          <a:bodyPr>
            <a:noAutofit/>
          </a:bodyPr>
          <a:lstStyle/>
          <a:p>
            <a:pPr>
              <a:lnSpc>
                <a:spcPct val="80000"/>
              </a:lnSpc>
            </a:pPr>
            <a:r>
              <a:rPr lang="en-US" sz="3200" b="1" dirty="0">
                <a:solidFill>
                  <a:srgbClr val="FF0000"/>
                </a:solidFill>
                <a:ea typeface="SimSun" pitchFamily="2" charset="-122"/>
              </a:rPr>
              <a:t>Factors That Increase Release of Oxygen by Hemoglobin</a:t>
            </a:r>
            <a:endParaRPr lang="en-US" sz="3200" b="1" dirty="0">
              <a:solidFill>
                <a:srgbClr val="FF0000"/>
              </a:solidFill>
            </a:endParaRPr>
          </a:p>
        </p:txBody>
      </p:sp>
    </p:spTree>
    <p:extLst>
      <p:ext uri="{BB962C8B-B14F-4D97-AF65-F5344CB8AC3E}">
        <p14:creationId xmlns:p14="http://schemas.microsoft.com/office/powerpoint/2010/main" val="1322434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76200"/>
            <a:ext cx="8534400" cy="595313"/>
          </a:xfrm>
        </p:spPr>
        <p:txBody>
          <a:bodyPr>
            <a:normAutofit fontScale="90000"/>
          </a:bodyPr>
          <a:lstStyle/>
          <a:p>
            <a:r>
              <a:rPr lang="en-US" dirty="0">
                <a:solidFill>
                  <a:srgbClr val="FF0000"/>
                </a:solidFill>
                <a:ea typeface="SimSun" pitchFamily="2" charset="-122"/>
              </a:rPr>
              <a:t>Hemoglobin–Nitric Oxide Partnership</a:t>
            </a:r>
            <a:endParaRPr lang="en-US" dirty="0">
              <a:solidFill>
                <a:srgbClr val="FF0000"/>
              </a:solidFill>
            </a:endParaRPr>
          </a:p>
        </p:txBody>
      </p:sp>
      <p:sp>
        <p:nvSpPr>
          <p:cNvPr id="75779" name="Rectangle 3"/>
          <p:cNvSpPr>
            <a:spLocks noGrp="1" noChangeArrowheads="1"/>
          </p:cNvSpPr>
          <p:nvPr>
            <p:ph type="body" idx="1"/>
          </p:nvPr>
        </p:nvSpPr>
        <p:spPr>
          <a:xfrm>
            <a:off x="228600" y="1308100"/>
            <a:ext cx="8534400" cy="4705350"/>
          </a:xfrm>
        </p:spPr>
        <p:txBody>
          <a:bodyPr/>
          <a:lstStyle/>
          <a:p>
            <a:r>
              <a:rPr lang="en-US">
                <a:ea typeface="SimSun" pitchFamily="2" charset="-122"/>
              </a:rPr>
              <a:t>Nitric oxide (NO) is a vasodilator that plays a role in blood pressure regulation</a:t>
            </a:r>
          </a:p>
          <a:p>
            <a:r>
              <a:rPr lang="en-US">
                <a:ea typeface="SimSun" pitchFamily="2" charset="-122"/>
              </a:rPr>
              <a:t>Hemoglobin is a vasoconstrictor and a nitric oxide scavenger (heme destroys NO)</a:t>
            </a:r>
          </a:p>
          <a:p>
            <a:r>
              <a:rPr lang="en-US">
                <a:ea typeface="SimSun" pitchFamily="2" charset="-122"/>
              </a:rPr>
              <a:t>However, as oxygen bind to hemoglobin:</a:t>
            </a:r>
          </a:p>
          <a:p>
            <a:pPr lvl="1"/>
            <a:r>
              <a:rPr lang="en-US">
                <a:ea typeface="SimSun" pitchFamily="2" charset="-122"/>
              </a:rPr>
              <a:t>Nitric oxide binds to a cysteine amino acid on hemoglobin </a:t>
            </a:r>
          </a:p>
          <a:p>
            <a:pPr lvl="1"/>
            <a:r>
              <a:rPr lang="en-US">
                <a:ea typeface="SimSun" pitchFamily="2" charset="-122"/>
              </a:rPr>
              <a:t>Bound nitric oxide is protected from degradation by hemoglobin’s iron</a:t>
            </a:r>
          </a:p>
        </p:txBody>
      </p:sp>
    </p:spTree>
    <p:extLst>
      <p:ext uri="{BB962C8B-B14F-4D97-AF65-F5344CB8AC3E}">
        <p14:creationId xmlns:p14="http://schemas.microsoft.com/office/powerpoint/2010/main" val="37478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Gross Anatomy of the Lungs</a:t>
            </a:r>
          </a:p>
        </p:txBody>
      </p:sp>
      <p:sp>
        <p:nvSpPr>
          <p:cNvPr id="147459" name="Rectangle 3"/>
          <p:cNvSpPr>
            <a:spLocks noGrp="1" noChangeArrowheads="1"/>
          </p:cNvSpPr>
          <p:nvPr>
            <p:ph type="body" idx="1"/>
          </p:nvPr>
        </p:nvSpPr>
        <p:spPr>
          <a:xfrm>
            <a:off x="228600" y="1290638"/>
            <a:ext cx="8534400" cy="4741862"/>
          </a:xfrm>
        </p:spPr>
        <p:txBody>
          <a:bodyPr/>
          <a:lstStyle/>
          <a:p>
            <a:r>
              <a:rPr lang="en-US">
                <a:ea typeface="SimSun" pitchFamily="2" charset="-122"/>
              </a:rPr>
              <a:t>Lungs occupy all of the thoracic cavity except the mediastinum</a:t>
            </a:r>
          </a:p>
          <a:p>
            <a:pPr lvl="1"/>
            <a:r>
              <a:rPr lang="en-US">
                <a:ea typeface="SimSun" pitchFamily="2" charset="-122"/>
              </a:rPr>
              <a:t>Root – site of vascular and bronchial attachments</a:t>
            </a:r>
          </a:p>
          <a:p>
            <a:pPr lvl="1"/>
            <a:r>
              <a:rPr lang="en-US">
                <a:ea typeface="SimSun" pitchFamily="2" charset="-122"/>
              </a:rPr>
              <a:t>Costal surface – anterior, lateral, and posterior surfaces in contact with the ribs</a:t>
            </a:r>
          </a:p>
          <a:p>
            <a:pPr lvl="1"/>
            <a:r>
              <a:rPr lang="en-US">
                <a:ea typeface="SimSun" pitchFamily="2" charset="-122"/>
              </a:rPr>
              <a:t>Apex – narrow superior tip</a:t>
            </a:r>
          </a:p>
          <a:p>
            <a:pPr lvl="1"/>
            <a:r>
              <a:rPr lang="en-US">
                <a:ea typeface="SimSun" pitchFamily="2" charset="-122"/>
              </a:rPr>
              <a:t>Base – inferior surface that rests on the diaphragm</a:t>
            </a:r>
          </a:p>
          <a:p>
            <a:pPr lvl="1"/>
            <a:r>
              <a:rPr lang="en-US">
                <a:ea typeface="SimSun" pitchFamily="2" charset="-122"/>
              </a:rPr>
              <a:t>Hilus – indentation that contains pulmonary and systemic blood vessels</a:t>
            </a:r>
          </a:p>
        </p:txBody>
      </p:sp>
    </p:spTree>
    <p:extLst>
      <p:ext uri="{BB962C8B-B14F-4D97-AF65-F5344CB8AC3E}">
        <p14:creationId xmlns:p14="http://schemas.microsoft.com/office/powerpoint/2010/main" val="4201141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8600" y="76200"/>
            <a:ext cx="8534400" cy="595313"/>
          </a:xfrm>
        </p:spPr>
        <p:txBody>
          <a:bodyPr>
            <a:normAutofit fontScale="90000"/>
          </a:bodyPr>
          <a:lstStyle/>
          <a:p>
            <a:r>
              <a:rPr lang="en-US">
                <a:ea typeface="SimSun" pitchFamily="2" charset="-122"/>
              </a:rPr>
              <a:t>Hemoglobin–Nitric Oxide Partnership</a:t>
            </a:r>
            <a:endParaRPr lang="en-US"/>
          </a:p>
        </p:txBody>
      </p:sp>
      <p:sp>
        <p:nvSpPr>
          <p:cNvPr id="122883" name="Rectangle 3"/>
          <p:cNvSpPr>
            <a:spLocks noGrp="1" noChangeArrowheads="1"/>
          </p:cNvSpPr>
          <p:nvPr>
            <p:ph type="body" idx="1"/>
          </p:nvPr>
        </p:nvSpPr>
        <p:spPr>
          <a:xfrm>
            <a:off x="228600" y="2387600"/>
            <a:ext cx="8686800" cy="2538413"/>
          </a:xfrm>
        </p:spPr>
        <p:txBody>
          <a:bodyPr>
            <a:normAutofit lnSpcReduction="10000"/>
          </a:bodyPr>
          <a:lstStyle/>
          <a:p>
            <a:r>
              <a:rPr lang="en-US">
                <a:ea typeface="SimSun" pitchFamily="2" charset="-122"/>
              </a:rPr>
              <a:t>The hemoglobin is released as oxygen is unloaded, causing vasodilation</a:t>
            </a:r>
          </a:p>
          <a:p>
            <a:r>
              <a:rPr lang="en-US">
                <a:ea typeface="SimSun" pitchFamily="2" charset="-122"/>
              </a:rPr>
              <a:t>As deoxygenated hemoglobin picks up carbon dioxide, it also binds nitric oxide and carries these gases to the lungs for unloading</a:t>
            </a:r>
          </a:p>
        </p:txBody>
      </p:sp>
    </p:spTree>
    <p:extLst>
      <p:ext uri="{BB962C8B-B14F-4D97-AF65-F5344CB8AC3E}">
        <p14:creationId xmlns:p14="http://schemas.microsoft.com/office/powerpoint/2010/main" val="2361247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28600" y="76200"/>
            <a:ext cx="8534400" cy="595313"/>
          </a:xfrm>
        </p:spPr>
        <p:txBody>
          <a:bodyPr>
            <a:noAutofit/>
          </a:bodyPr>
          <a:lstStyle/>
          <a:p>
            <a:r>
              <a:rPr lang="en-US" b="1" dirty="0">
                <a:solidFill>
                  <a:srgbClr val="FF0000"/>
                </a:solidFill>
                <a:ea typeface="SimSun" pitchFamily="2" charset="-122"/>
              </a:rPr>
              <a:t>Carbon Dioxide Transport</a:t>
            </a:r>
            <a:endParaRPr lang="en-US" b="1" dirty="0">
              <a:solidFill>
                <a:srgbClr val="FF0000"/>
              </a:solidFill>
            </a:endParaRPr>
          </a:p>
        </p:txBody>
      </p:sp>
      <p:sp>
        <p:nvSpPr>
          <p:cNvPr id="1027" name="Rectangle 3"/>
          <p:cNvSpPr>
            <a:spLocks noGrp="1" noChangeArrowheads="1"/>
          </p:cNvSpPr>
          <p:nvPr>
            <p:ph type="body" idx="1"/>
          </p:nvPr>
        </p:nvSpPr>
        <p:spPr>
          <a:xfrm>
            <a:off x="228600" y="1863725"/>
            <a:ext cx="8534400" cy="3589338"/>
          </a:xfrm>
        </p:spPr>
        <p:txBody>
          <a:bodyPr/>
          <a:lstStyle/>
          <a:p>
            <a:r>
              <a:rPr lang="en-US">
                <a:ea typeface="SimSun" pitchFamily="2" charset="-122"/>
              </a:rPr>
              <a:t>Carbon dioxide is transported in the blood in three forms</a:t>
            </a:r>
          </a:p>
          <a:p>
            <a:pPr lvl="1"/>
            <a:r>
              <a:rPr lang="en-US">
                <a:ea typeface="SimSun" pitchFamily="2" charset="-122"/>
              </a:rPr>
              <a:t>Dissolved in plasma – 7 to 10% </a:t>
            </a:r>
          </a:p>
          <a:p>
            <a:pPr lvl="1"/>
            <a:r>
              <a:rPr lang="en-US">
                <a:ea typeface="SimSun" pitchFamily="2" charset="-122"/>
              </a:rPr>
              <a:t>Chemically bound to hemoglobin – 20% is carried in red blood cells as carbaminohemoglobin</a:t>
            </a:r>
          </a:p>
          <a:p>
            <a:pPr lvl="1"/>
            <a:r>
              <a:rPr lang="en-US">
                <a:ea typeface="SimSun" pitchFamily="2" charset="-122"/>
              </a:rPr>
              <a:t>Bicarbonate ion in plasma – 70% is transported as bicarbonate (HCO</a:t>
            </a:r>
            <a:r>
              <a:rPr lang="en-US" baseline="-25000">
                <a:ea typeface="SimSun" pitchFamily="2" charset="-122"/>
              </a:rPr>
              <a:t>3</a:t>
            </a:r>
            <a:r>
              <a:rPr lang="en-US" baseline="30000">
                <a:ea typeface="SimSun" pitchFamily="2" charset="-122"/>
              </a:rPr>
              <a:t>–</a:t>
            </a:r>
            <a:r>
              <a:rPr lang="en-US">
                <a:ea typeface="SimSun" pitchFamily="2" charset="-122"/>
              </a:rPr>
              <a:t>) </a:t>
            </a:r>
            <a:endParaRPr lang="en-US" b="1">
              <a:ea typeface="SimSun" pitchFamily="2" charset="-122"/>
            </a:endParaRPr>
          </a:p>
        </p:txBody>
      </p:sp>
    </p:spTree>
    <p:extLst>
      <p:ext uri="{BB962C8B-B14F-4D97-AF65-F5344CB8AC3E}">
        <p14:creationId xmlns:p14="http://schemas.microsoft.com/office/powerpoint/2010/main" val="2718070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8600" y="76200"/>
            <a:ext cx="8915400" cy="595313"/>
          </a:xfrm>
        </p:spPr>
        <p:txBody>
          <a:bodyPr>
            <a:normAutofit fontScale="90000"/>
          </a:bodyPr>
          <a:lstStyle/>
          <a:p>
            <a:r>
              <a:rPr lang="en-US" dirty="0">
                <a:solidFill>
                  <a:srgbClr val="FF0000"/>
                </a:solidFill>
                <a:ea typeface="SimSun" pitchFamily="2" charset="-122"/>
              </a:rPr>
              <a:t>Transport and Exchange of Carbon Dioxide</a:t>
            </a:r>
            <a:endParaRPr lang="en-US" dirty="0">
              <a:solidFill>
                <a:srgbClr val="FF0000"/>
              </a:solidFill>
            </a:endParaRPr>
          </a:p>
        </p:txBody>
      </p:sp>
      <p:sp>
        <p:nvSpPr>
          <p:cNvPr id="162819" name="Rectangle 3"/>
          <p:cNvSpPr>
            <a:spLocks noGrp="1" noChangeArrowheads="1"/>
          </p:cNvSpPr>
          <p:nvPr>
            <p:ph type="body" idx="1"/>
          </p:nvPr>
        </p:nvSpPr>
        <p:spPr>
          <a:xfrm>
            <a:off x="228600" y="935038"/>
            <a:ext cx="8534400" cy="5416550"/>
          </a:xfrm>
        </p:spPr>
        <p:txBody>
          <a:bodyPr/>
          <a:lstStyle/>
          <a:p>
            <a:pPr>
              <a:lnSpc>
                <a:spcPct val="90000"/>
              </a:lnSpc>
            </a:pPr>
            <a:r>
              <a:rPr lang="en-US">
                <a:ea typeface="SimSun" pitchFamily="2" charset="-122"/>
              </a:rPr>
              <a:t>Carbon dioxide diffuses into red blood cells and combines with water to form carbonic acid (H</a:t>
            </a:r>
            <a:r>
              <a:rPr lang="en-US" baseline="-25000">
                <a:ea typeface="SimSun" pitchFamily="2" charset="-122"/>
              </a:rPr>
              <a:t>2</a:t>
            </a:r>
            <a:r>
              <a:rPr lang="en-US">
                <a:ea typeface="SimSun" pitchFamily="2" charset="-122"/>
              </a:rPr>
              <a:t>CO</a:t>
            </a:r>
            <a:r>
              <a:rPr lang="en-US" baseline="-25000">
                <a:ea typeface="SimSun" pitchFamily="2" charset="-122"/>
              </a:rPr>
              <a:t>3</a:t>
            </a:r>
            <a:r>
              <a:rPr lang="en-US">
                <a:ea typeface="SimSun" pitchFamily="2" charset="-122"/>
              </a:rPr>
              <a:t>), which quickly dissociates into hydrogen ions and bicarbonate ions</a:t>
            </a:r>
          </a:p>
          <a:p>
            <a:pPr>
              <a:lnSpc>
                <a:spcPct val="90000"/>
              </a:lnSpc>
              <a:buFontTx/>
              <a:buNone/>
            </a:pPr>
            <a:endParaRPr lang="en-US">
              <a:ea typeface="SimSun" pitchFamily="2" charset="-122"/>
            </a:endParaRPr>
          </a:p>
          <a:p>
            <a:pPr>
              <a:lnSpc>
                <a:spcPct val="90000"/>
              </a:lnSpc>
              <a:buFontTx/>
              <a:buNone/>
            </a:pPr>
            <a:endParaRPr lang="en-US">
              <a:ea typeface="SimSun" pitchFamily="2" charset="-122"/>
            </a:endParaRPr>
          </a:p>
          <a:p>
            <a:pPr>
              <a:lnSpc>
                <a:spcPct val="90000"/>
              </a:lnSpc>
              <a:buFontTx/>
              <a:buNone/>
            </a:pPr>
            <a:endParaRPr lang="en-US">
              <a:ea typeface="SimSun" pitchFamily="2" charset="-122"/>
            </a:endParaRPr>
          </a:p>
          <a:p>
            <a:pPr>
              <a:lnSpc>
                <a:spcPct val="90000"/>
              </a:lnSpc>
              <a:buFontTx/>
              <a:buNone/>
            </a:pPr>
            <a:endParaRPr lang="en-US">
              <a:ea typeface="SimSun" pitchFamily="2" charset="-122"/>
            </a:endParaRPr>
          </a:p>
          <a:p>
            <a:pPr>
              <a:lnSpc>
                <a:spcPct val="90000"/>
              </a:lnSpc>
            </a:pPr>
            <a:r>
              <a:rPr lang="en-US">
                <a:ea typeface="SimSun" pitchFamily="2" charset="-122"/>
              </a:rPr>
              <a:t>In red blood cells, carbonic anhydrase reversibly catalyzes the conversion of carbon dioxide and water to carbonic acid</a:t>
            </a:r>
          </a:p>
        </p:txBody>
      </p:sp>
      <p:graphicFrame>
        <p:nvGraphicFramePr>
          <p:cNvPr id="162820" name="Group 4"/>
          <p:cNvGraphicFramePr>
            <a:graphicFrameLocks noGrp="1"/>
          </p:cNvGraphicFramePr>
          <p:nvPr/>
        </p:nvGraphicFramePr>
        <p:xfrm>
          <a:off x="304800" y="3124200"/>
          <a:ext cx="8458200" cy="1447801"/>
        </p:xfrm>
        <a:graphic>
          <a:graphicData uri="http://schemas.openxmlformats.org/drawingml/2006/table">
            <a:tbl>
              <a:tblPr/>
              <a:tblGrid>
                <a:gridCol w="1066800"/>
                <a:gridCol w="304800"/>
                <a:gridCol w="1219200"/>
                <a:gridCol w="388938"/>
                <a:gridCol w="1744662"/>
                <a:gridCol w="350838"/>
                <a:gridCol w="1603375"/>
                <a:gridCol w="331787"/>
                <a:gridCol w="1447800"/>
              </a:tblGrid>
              <a:tr h="582613">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rPr>
                        <a:t>CO</a:t>
                      </a:r>
                      <a:r>
                        <a:rPr kumimoji="0" lang="en-US" sz="2500" b="0" i="0" u="none" strike="noStrike" cap="none" normalizeH="0" baseline="-25000" smtClean="0">
                          <a:ln>
                            <a:noFill/>
                          </a:ln>
                          <a:solidFill>
                            <a:schemeClr val="tx1"/>
                          </a:solidFill>
                          <a:effectLst/>
                          <a:latin typeface="Times New Roman" pitchFamily="18" charset="0"/>
                          <a:ea typeface="SimSun" pitchFamily="2" charset="-122"/>
                        </a:rPr>
                        <a:t>2</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rPr>
                        <a:t>+</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rPr>
                        <a:t>H</a:t>
                      </a:r>
                      <a:r>
                        <a:rPr kumimoji="0" lang="en-US" sz="2500" b="0" i="0" u="none" strike="noStrike" cap="none" normalizeH="0" baseline="-25000" smtClean="0">
                          <a:ln>
                            <a:noFill/>
                          </a:ln>
                          <a:solidFill>
                            <a:schemeClr val="tx1"/>
                          </a:solidFill>
                          <a:effectLst/>
                          <a:latin typeface="Times New Roman" pitchFamily="18" charset="0"/>
                          <a:ea typeface="SimSun" pitchFamily="2" charset="-122"/>
                        </a:rPr>
                        <a:t>2</a:t>
                      </a:r>
                      <a:r>
                        <a:rPr kumimoji="0" lang="en-US" sz="2500" b="0" i="0" u="none" strike="noStrike" cap="none" normalizeH="0" baseline="0" smtClean="0">
                          <a:ln>
                            <a:noFill/>
                          </a:ln>
                          <a:solidFill>
                            <a:schemeClr val="tx1"/>
                          </a:solidFill>
                          <a:effectLst/>
                          <a:latin typeface="Times New Roman" pitchFamily="18" charset="0"/>
                          <a:ea typeface="SimSun" pitchFamily="2" charset="-122"/>
                        </a:rPr>
                        <a:t>O</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sym typeface="Symbol" pitchFamily="18" charset="2"/>
                        </a:rPr>
                        <a:t></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rPr>
                        <a:t>H</a:t>
                      </a:r>
                      <a:r>
                        <a:rPr kumimoji="0" lang="en-US" sz="2500" b="0" i="0" u="none" strike="noStrike" cap="none" normalizeH="0" baseline="-25000" smtClean="0">
                          <a:ln>
                            <a:noFill/>
                          </a:ln>
                          <a:solidFill>
                            <a:schemeClr val="tx1"/>
                          </a:solidFill>
                          <a:effectLst/>
                          <a:latin typeface="Times New Roman" pitchFamily="18" charset="0"/>
                          <a:ea typeface="SimSun" pitchFamily="2" charset="-122"/>
                        </a:rPr>
                        <a:t>2</a:t>
                      </a:r>
                      <a:r>
                        <a:rPr kumimoji="0" lang="en-US" sz="2500" b="0" i="0" u="none" strike="noStrike" cap="none" normalizeH="0" baseline="0" smtClean="0">
                          <a:ln>
                            <a:noFill/>
                          </a:ln>
                          <a:solidFill>
                            <a:schemeClr val="tx1"/>
                          </a:solidFill>
                          <a:effectLst/>
                          <a:latin typeface="Times New Roman" pitchFamily="18" charset="0"/>
                          <a:ea typeface="SimSun" pitchFamily="2" charset="-122"/>
                        </a:rPr>
                        <a:t>CO</a:t>
                      </a:r>
                      <a:r>
                        <a:rPr kumimoji="0" lang="en-US" sz="2500" b="0" i="0" u="none" strike="noStrike" cap="none" normalizeH="0" baseline="-25000" smtClean="0">
                          <a:ln>
                            <a:noFill/>
                          </a:ln>
                          <a:solidFill>
                            <a:schemeClr val="tx1"/>
                          </a:solidFill>
                          <a:effectLst/>
                          <a:latin typeface="Times New Roman" pitchFamily="18" charset="0"/>
                          <a:ea typeface="SimSun" pitchFamily="2" charset="-122"/>
                        </a:rPr>
                        <a:t>3</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sym typeface="Symbol" pitchFamily="18" charset="2"/>
                        </a:rPr>
                        <a:t></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rPr>
                        <a:t>H</a:t>
                      </a:r>
                      <a:r>
                        <a:rPr kumimoji="0" lang="en-US" sz="2500" b="0" i="0" u="none" strike="noStrike" cap="none" normalizeH="0" baseline="30000" smtClean="0">
                          <a:ln>
                            <a:noFill/>
                          </a:ln>
                          <a:solidFill>
                            <a:schemeClr val="tx1"/>
                          </a:solidFill>
                          <a:effectLst/>
                          <a:latin typeface="Times New Roman" pitchFamily="18" charset="0"/>
                          <a:ea typeface="SimSun" pitchFamily="2" charset="-122"/>
                        </a:rPr>
                        <a:t>+</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rPr>
                        <a:t>+</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500" b="0" i="0" u="none" strike="noStrike" cap="none" normalizeH="0" baseline="0" smtClean="0">
                          <a:ln>
                            <a:noFill/>
                          </a:ln>
                          <a:solidFill>
                            <a:schemeClr val="tx1"/>
                          </a:solidFill>
                          <a:effectLst/>
                          <a:latin typeface="Times New Roman" pitchFamily="18" charset="0"/>
                          <a:ea typeface="SimSun" pitchFamily="2" charset="-122"/>
                        </a:rPr>
                        <a:t>HCO</a:t>
                      </a:r>
                      <a:r>
                        <a:rPr kumimoji="0" lang="en-US" sz="2500" b="0" i="0" u="none" strike="noStrike" cap="none" normalizeH="0" baseline="-25000" smtClean="0">
                          <a:ln>
                            <a:noFill/>
                          </a:ln>
                          <a:solidFill>
                            <a:schemeClr val="tx1"/>
                          </a:solidFill>
                          <a:effectLst/>
                          <a:latin typeface="Times New Roman" pitchFamily="18" charset="0"/>
                          <a:ea typeface="SimSun" pitchFamily="2" charset="-122"/>
                        </a:rPr>
                        <a:t>3</a:t>
                      </a:r>
                      <a:r>
                        <a:rPr kumimoji="0" lang="en-US" sz="2500" b="0" i="0" u="none" strike="noStrike" cap="none" normalizeH="0" baseline="30000" smtClean="0">
                          <a:ln>
                            <a:noFill/>
                          </a:ln>
                          <a:solidFill>
                            <a:schemeClr val="tx1"/>
                          </a:solidFill>
                          <a:effectLst/>
                          <a:latin typeface="Times New Roman" pitchFamily="18" charset="0"/>
                          <a:ea typeface="SimSun" pitchFamily="2" charset="-122"/>
                        </a:rPr>
                        <a:t>–</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000" b="1" i="0" u="none" strike="noStrike" cap="none" normalizeH="0" baseline="0" smtClean="0">
                          <a:ln>
                            <a:noFill/>
                          </a:ln>
                          <a:solidFill>
                            <a:schemeClr val="tx1"/>
                          </a:solidFill>
                          <a:effectLst/>
                          <a:latin typeface="Times New Roman" pitchFamily="18" charset="0"/>
                          <a:ea typeface="SimSun" pitchFamily="2" charset="-122"/>
                        </a:rPr>
                        <a:t>Carbon dioxide</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000099"/>
                        </a:buClr>
                        <a:buSzTx/>
                        <a:buFontTx/>
                        <a:buNone/>
                        <a:tabLst/>
                      </a:pP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000" b="1" i="0" u="none" strike="noStrike" cap="none" normalizeH="0" baseline="0" smtClean="0">
                          <a:ln>
                            <a:noFill/>
                          </a:ln>
                          <a:solidFill>
                            <a:schemeClr val="tx1"/>
                          </a:solidFill>
                          <a:effectLst/>
                          <a:latin typeface="Times New Roman" pitchFamily="18" charset="0"/>
                          <a:ea typeface="SimSun" pitchFamily="2" charset="-122"/>
                        </a:rPr>
                        <a:t>Water</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000099"/>
                        </a:buClr>
                        <a:buSzTx/>
                        <a:buFontTx/>
                        <a:buNone/>
                        <a:tabLst/>
                      </a:pP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000" b="1" i="0" u="none" strike="noStrike" cap="none" normalizeH="0" baseline="0" smtClean="0">
                          <a:ln>
                            <a:noFill/>
                          </a:ln>
                          <a:solidFill>
                            <a:schemeClr val="tx1"/>
                          </a:solidFill>
                          <a:effectLst/>
                          <a:latin typeface="Times New Roman" pitchFamily="18" charset="0"/>
                          <a:ea typeface="SimSun" pitchFamily="2" charset="-122"/>
                        </a:rPr>
                        <a:t>Carbonic acid</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000099"/>
                        </a:buClr>
                        <a:buSzTx/>
                        <a:buFontTx/>
                        <a:buNone/>
                        <a:tabLst/>
                      </a:pP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2000" b="1" i="0" u="none" strike="noStrike" cap="none" normalizeH="0" baseline="0" smtClean="0">
                          <a:ln>
                            <a:noFill/>
                          </a:ln>
                          <a:solidFill>
                            <a:schemeClr val="tx1"/>
                          </a:solidFill>
                          <a:effectLst/>
                          <a:latin typeface="Times New Roman" pitchFamily="18" charset="0"/>
                          <a:ea typeface="SimSun" pitchFamily="2" charset="-122"/>
                        </a:rPr>
                        <a:t>Hydrogen ion</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000099"/>
                        </a:buClr>
                        <a:buSzTx/>
                        <a:buFontTx/>
                        <a:buNone/>
                        <a:tabLst/>
                      </a:pP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Times New Roman" pitchFamily="18" charset="0"/>
                          <a:ea typeface="SimSun" pitchFamily="2" charset="-122"/>
                        </a:rPr>
                        <a:t>Bicarbonate</a:t>
                      </a:r>
                    </a:p>
                    <a:p>
                      <a:pPr marL="0" marR="0" lvl="0" indent="0" algn="ctr" defTabSz="914400" rtl="0" eaLnBrk="1" fontAlgn="base" latinLnBrk="0" hangingPunct="1">
                        <a:lnSpc>
                          <a:spcPct val="50000"/>
                        </a:lnSpc>
                        <a:spcBef>
                          <a:spcPct val="4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Times New Roman" pitchFamily="18" charset="0"/>
                          <a:ea typeface="SimSun" pitchFamily="2" charset="-122"/>
                        </a:rPr>
                        <a:t>ion</a:t>
                      </a: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84010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89560" y="381000"/>
            <a:ext cx="8763000" cy="595313"/>
          </a:xfrm>
        </p:spPr>
        <p:txBody>
          <a:bodyPr>
            <a:normAutofit fontScale="90000"/>
          </a:bodyPr>
          <a:lstStyle/>
          <a:p>
            <a:r>
              <a:rPr lang="en-US" dirty="0">
                <a:solidFill>
                  <a:srgbClr val="FF0000"/>
                </a:solidFill>
                <a:ea typeface="SimSun" pitchFamily="2" charset="-122"/>
              </a:rPr>
              <a:t>Transport and Exchange of Carbon Dioxide</a:t>
            </a:r>
            <a:endParaRPr lang="en-US" dirty="0">
              <a:solidFill>
                <a:srgbClr val="FF0000"/>
              </a:solidFill>
            </a:endParaRPr>
          </a:p>
        </p:txBody>
      </p:sp>
      <p:sp>
        <p:nvSpPr>
          <p:cNvPr id="163843" name="Text Box 3"/>
          <p:cNvSpPr txBox="1">
            <a:spLocks noChangeArrowheads="1"/>
          </p:cNvSpPr>
          <p:nvPr/>
        </p:nvSpPr>
        <p:spPr bwMode="auto">
          <a:xfrm>
            <a:off x="7691438" y="6330950"/>
            <a:ext cx="10461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21.22a</a:t>
            </a:r>
          </a:p>
        </p:txBody>
      </p:sp>
      <p:pic>
        <p:nvPicPr>
          <p:cNvPr id="163844" name="Picture 4" descr=" 2322a.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5450"/>
          <a:stretch>
            <a:fillRect/>
          </a:stretch>
        </p:blipFill>
        <p:spPr bwMode="auto">
          <a:xfrm>
            <a:off x="304800" y="1219200"/>
            <a:ext cx="8402638" cy="489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222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600" y="838200"/>
            <a:ext cx="8763000" cy="579438"/>
          </a:xfrm>
        </p:spPr>
        <p:txBody>
          <a:bodyPr>
            <a:noAutofit/>
          </a:bodyPr>
          <a:lstStyle/>
          <a:p>
            <a:r>
              <a:rPr lang="en-US" sz="4000" dirty="0">
                <a:solidFill>
                  <a:srgbClr val="FF0000"/>
                </a:solidFill>
                <a:ea typeface="SimSun" pitchFamily="2" charset="-122"/>
              </a:rPr>
              <a:t>Transport and Exchange of Carbon Dioxide</a:t>
            </a:r>
            <a:endParaRPr lang="en-US" sz="4000" dirty="0">
              <a:solidFill>
                <a:srgbClr val="FF0000"/>
              </a:solidFill>
            </a:endParaRPr>
          </a:p>
        </p:txBody>
      </p:sp>
      <p:sp>
        <p:nvSpPr>
          <p:cNvPr id="191491" name="Rectangle 3"/>
          <p:cNvSpPr>
            <a:spLocks noGrp="1" noChangeArrowheads="1"/>
          </p:cNvSpPr>
          <p:nvPr>
            <p:ph type="body" idx="1"/>
          </p:nvPr>
        </p:nvSpPr>
        <p:spPr>
          <a:xfrm>
            <a:off x="228600" y="1955800"/>
            <a:ext cx="8534400" cy="3409950"/>
          </a:xfrm>
        </p:spPr>
        <p:txBody>
          <a:bodyPr/>
          <a:lstStyle/>
          <a:p>
            <a:r>
              <a:rPr lang="en-US">
                <a:ea typeface="SimSun" pitchFamily="2" charset="-122"/>
              </a:rPr>
              <a:t>At the tissues</a:t>
            </a:r>
          </a:p>
          <a:p>
            <a:pPr lvl="1"/>
            <a:r>
              <a:rPr lang="en-US">
                <a:ea typeface="SimSun" pitchFamily="2" charset="-122"/>
              </a:rPr>
              <a:t>Bicarbonate quickly diffuses from red blood cells into the plasma</a:t>
            </a:r>
          </a:p>
          <a:p>
            <a:pPr lvl="1"/>
            <a:r>
              <a:rPr lang="en-US">
                <a:ea typeface="SimSun" pitchFamily="2" charset="-122"/>
              </a:rPr>
              <a:t>Chloride shift – to counterbalance the outrush of negative bicarbonate ions from the red blood cells, chloride ions (Cl</a:t>
            </a:r>
            <a:r>
              <a:rPr lang="en-US" baseline="30000">
                <a:ea typeface="SimSun" pitchFamily="2" charset="-122"/>
              </a:rPr>
              <a:t>–</a:t>
            </a:r>
            <a:r>
              <a:rPr lang="en-US">
                <a:ea typeface="SimSun" pitchFamily="2" charset="-122"/>
              </a:rPr>
              <a:t>) move from the plasma into the erythrocytes</a:t>
            </a:r>
          </a:p>
        </p:txBody>
      </p:sp>
    </p:spTree>
    <p:extLst>
      <p:ext uri="{BB962C8B-B14F-4D97-AF65-F5344CB8AC3E}">
        <p14:creationId xmlns:p14="http://schemas.microsoft.com/office/powerpoint/2010/main" val="1224621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76200"/>
            <a:ext cx="8763000" cy="579438"/>
          </a:xfrm>
        </p:spPr>
        <p:txBody>
          <a:bodyPr/>
          <a:lstStyle/>
          <a:p>
            <a:r>
              <a:rPr lang="en-US" sz="3200">
                <a:ea typeface="SimSun" pitchFamily="2" charset="-122"/>
              </a:rPr>
              <a:t>Transport and Exchange of Carbon Dioxide</a:t>
            </a:r>
            <a:endParaRPr lang="en-US"/>
          </a:p>
        </p:txBody>
      </p:sp>
      <p:sp>
        <p:nvSpPr>
          <p:cNvPr id="192515" name="Rectangle 3"/>
          <p:cNvSpPr>
            <a:spLocks noGrp="1" noChangeArrowheads="1"/>
          </p:cNvSpPr>
          <p:nvPr>
            <p:ph type="body" idx="1"/>
          </p:nvPr>
        </p:nvSpPr>
        <p:spPr>
          <a:xfrm>
            <a:off x="228600" y="1881188"/>
            <a:ext cx="8534400" cy="3559175"/>
          </a:xfrm>
        </p:spPr>
        <p:txBody>
          <a:bodyPr/>
          <a:lstStyle/>
          <a:p>
            <a:r>
              <a:rPr lang="en-US">
                <a:ea typeface="SimSun" pitchFamily="2" charset="-122"/>
              </a:rPr>
              <a:t>At the lungs, these processes are reversed</a:t>
            </a:r>
          </a:p>
          <a:p>
            <a:pPr lvl="1"/>
            <a:r>
              <a:rPr lang="en-US">
                <a:ea typeface="SimSun" pitchFamily="2" charset="-122"/>
              </a:rPr>
              <a:t>Bicarbonate ions move into the red blood cells and bind with hydrogen ions to form carbonic acid</a:t>
            </a:r>
          </a:p>
          <a:p>
            <a:pPr lvl="1"/>
            <a:r>
              <a:rPr lang="en-US">
                <a:ea typeface="SimSun" pitchFamily="2" charset="-122"/>
              </a:rPr>
              <a:t>Carbonic acid is then split by carbonic anhydrase to release carbon dioxide and water</a:t>
            </a:r>
          </a:p>
          <a:p>
            <a:pPr lvl="1"/>
            <a:r>
              <a:rPr lang="en-US">
                <a:ea typeface="SimSun" pitchFamily="2" charset="-122"/>
              </a:rPr>
              <a:t>Carbon dioxide then diffuses from the blood into the alveoli</a:t>
            </a:r>
          </a:p>
        </p:txBody>
      </p:sp>
    </p:spTree>
    <p:extLst>
      <p:ext uri="{BB962C8B-B14F-4D97-AF65-F5344CB8AC3E}">
        <p14:creationId xmlns:p14="http://schemas.microsoft.com/office/powerpoint/2010/main" val="982969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76200"/>
            <a:ext cx="8763000" cy="579438"/>
          </a:xfrm>
        </p:spPr>
        <p:txBody>
          <a:bodyPr/>
          <a:lstStyle/>
          <a:p>
            <a:r>
              <a:rPr lang="en-US" sz="3200">
                <a:ea typeface="SimSun" pitchFamily="2" charset="-122"/>
              </a:rPr>
              <a:t>Transport and Exchange of Carbon Dioxide</a:t>
            </a:r>
            <a:endParaRPr lang="en-US"/>
          </a:p>
        </p:txBody>
      </p:sp>
      <p:sp>
        <p:nvSpPr>
          <p:cNvPr id="193539" name="Text Box 3"/>
          <p:cNvSpPr txBox="1">
            <a:spLocks noChangeArrowheads="1"/>
          </p:cNvSpPr>
          <p:nvPr/>
        </p:nvSpPr>
        <p:spPr bwMode="auto">
          <a:xfrm>
            <a:off x="7691438" y="6330950"/>
            <a:ext cx="10461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21.22b</a:t>
            </a:r>
          </a:p>
        </p:txBody>
      </p:sp>
      <p:pic>
        <p:nvPicPr>
          <p:cNvPr id="193540" name="Picture 4" descr=" 2322b.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7021"/>
          <a:stretch>
            <a:fillRect/>
          </a:stretch>
        </p:blipFill>
        <p:spPr bwMode="auto">
          <a:xfrm>
            <a:off x="207963" y="1600200"/>
            <a:ext cx="8631237" cy="400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31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76200"/>
            <a:ext cx="8763000" cy="595313"/>
          </a:xfrm>
        </p:spPr>
        <p:txBody>
          <a:bodyPr>
            <a:normAutofit fontScale="90000"/>
          </a:bodyPr>
          <a:lstStyle/>
          <a:p>
            <a:r>
              <a:rPr lang="en-US" b="1" dirty="0">
                <a:solidFill>
                  <a:srgbClr val="FF0000"/>
                </a:solidFill>
                <a:ea typeface="SimSun" pitchFamily="2" charset="-122"/>
              </a:rPr>
              <a:t>Influence of Carbon Dioxide on Blood pH</a:t>
            </a:r>
            <a:endParaRPr lang="en-US" b="1" dirty="0">
              <a:solidFill>
                <a:srgbClr val="FF0000"/>
              </a:solidFill>
            </a:endParaRPr>
          </a:p>
        </p:txBody>
      </p:sp>
      <p:sp>
        <p:nvSpPr>
          <p:cNvPr id="196611" name="Rectangle 3"/>
          <p:cNvSpPr>
            <a:spLocks noGrp="1" noChangeArrowheads="1"/>
          </p:cNvSpPr>
          <p:nvPr>
            <p:ph type="body" idx="1"/>
          </p:nvPr>
        </p:nvSpPr>
        <p:spPr>
          <a:xfrm>
            <a:off x="228600" y="984250"/>
            <a:ext cx="8534400" cy="5353050"/>
          </a:xfrm>
        </p:spPr>
        <p:txBody>
          <a:bodyPr/>
          <a:lstStyle/>
          <a:p>
            <a:r>
              <a:rPr lang="en-US">
                <a:ea typeface="SimSun" pitchFamily="2" charset="-122"/>
              </a:rPr>
              <a:t>The carbonic acid–bicarbonate buffer system resists blood pH changes</a:t>
            </a:r>
          </a:p>
          <a:p>
            <a:r>
              <a:rPr lang="en-US">
                <a:ea typeface="SimSun" pitchFamily="2" charset="-122"/>
              </a:rPr>
              <a:t>If hydrogen ion concentration in blood begins to rise, it is removed by combining with HCO</a:t>
            </a:r>
            <a:r>
              <a:rPr lang="en-US" baseline="-25000">
                <a:ea typeface="SimSun" pitchFamily="2" charset="-122"/>
              </a:rPr>
              <a:t>3</a:t>
            </a:r>
            <a:r>
              <a:rPr lang="en-US" baseline="30000">
                <a:ea typeface="SimSun" pitchFamily="2" charset="-122"/>
              </a:rPr>
              <a:t>–</a:t>
            </a:r>
            <a:r>
              <a:rPr lang="en-US">
                <a:ea typeface="SimSun" pitchFamily="2" charset="-122"/>
              </a:rPr>
              <a:t> </a:t>
            </a:r>
          </a:p>
          <a:p>
            <a:r>
              <a:rPr lang="en-US">
                <a:ea typeface="SimSun" pitchFamily="2" charset="-122"/>
              </a:rPr>
              <a:t>If hydrogen ion concentrations begin to drop, carbonic acid dissociates, releasing H</a:t>
            </a:r>
            <a:r>
              <a:rPr lang="en-US" baseline="30000">
                <a:ea typeface="SimSun" pitchFamily="2" charset="-122"/>
              </a:rPr>
              <a:t>+</a:t>
            </a:r>
            <a:endParaRPr lang="en-US">
              <a:ea typeface="SimSun" pitchFamily="2" charset="-122"/>
            </a:endParaRPr>
          </a:p>
          <a:p>
            <a:r>
              <a:rPr lang="en-US">
                <a:ea typeface="SimSun" pitchFamily="2" charset="-122"/>
              </a:rPr>
              <a:t>Changes in respiratory rate can also:</a:t>
            </a:r>
          </a:p>
          <a:p>
            <a:pPr lvl="1"/>
            <a:r>
              <a:rPr lang="en-US">
                <a:ea typeface="SimSun" pitchFamily="2" charset="-122"/>
              </a:rPr>
              <a:t>Alter blood pH  </a:t>
            </a:r>
          </a:p>
          <a:p>
            <a:pPr lvl="1"/>
            <a:r>
              <a:rPr lang="en-US">
                <a:ea typeface="SimSun" pitchFamily="2" charset="-122"/>
              </a:rPr>
              <a:t>Provide a fast-acting system to adjust pH when it is disturbed by metabolic factors</a:t>
            </a:r>
          </a:p>
        </p:txBody>
      </p:sp>
    </p:spTree>
    <p:extLst>
      <p:ext uri="{BB962C8B-B14F-4D97-AF65-F5344CB8AC3E}">
        <p14:creationId xmlns:p14="http://schemas.microsoft.com/office/powerpoint/2010/main" val="928615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228600" y="1255713"/>
            <a:ext cx="8534400" cy="4813300"/>
          </a:xfrm>
        </p:spPr>
        <p:txBody>
          <a:bodyPr/>
          <a:lstStyle/>
          <a:p>
            <a:r>
              <a:rPr lang="en-US">
                <a:ea typeface="SimSun" pitchFamily="2" charset="-122"/>
              </a:rPr>
              <a:t>The dorsal respiratory group (DRG), or inspiratory center: </a:t>
            </a:r>
          </a:p>
          <a:p>
            <a:pPr lvl="1"/>
            <a:r>
              <a:rPr lang="en-US">
                <a:ea typeface="SimSun" pitchFamily="2" charset="-122"/>
              </a:rPr>
              <a:t>Is located near the root of nerve IX </a:t>
            </a:r>
          </a:p>
          <a:p>
            <a:pPr lvl="1"/>
            <a:r>
              <a:rPr lang="en-US">
                <a:ea typeface="SimSun" pitchFamily="2" charset="-122"/>
              </a:rPr>
              <a:t>Appears to be the pacesetting respiratory center</a:t>
            </a:r>
          </a:p>
          <a:p>
            <a:pPr lvl="1"/>
            <a:r>
              <a:rPr lang="en-US">
                <a:ea typeface="SimSun" pitchFamily="2" charset="-122"/>
              </a:rPr>
              <a:t>Excites the inspiratory muscles and sets eupnea (12-15 breaths/minute)</a:t>
            </a:r>
          </a:p>
          <a:p>
            <a:pPr lvl="1"/>
            <a:r>
              <a:rPr lang="en-US">
                <a:ea typeface="SimSun" pitchFamily="2" charset="-122"/>
              </a:rPr>
              <a:t>Becomes dormant during expiration</a:t>
            </a:r>
          </a:p>
          <a:p>
            <a:r>
              <a:rPr lang="en-US">
                <a:ea typeface="SimSun" pitchFamily="2" charset="-122"/>
              </a:rPr>
              <a:t>The ventral respiratory group (VRG) is involved in forced inspiration and expiration</a:t>
            </a:r>
          </a:p>
        </p:txBody>
      </p:sp>
      <p:sp>
        <p:nvSpPr>
          <p:cNvPr id="197635" name="Rectangle 3"/>
          <p:cNvSpPr>
            <a:spLocks noChangeArrowheads="1"/>
          </p:cNvSpPr>
          <p:nvPr/>
        </p:nvSpPr>
        <p:spPr bwMode="auto">
          <a:xfrm>
            <a:off x="152400" y="6096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36" name="Line 4"/>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37" name="Rectangle 5"/>
          <p:cNvSpPr>
            <a:spLocks noGrp="1" noChangeArrowheads="1"/>
          </p:cNvSpPr>
          <p:nvPr>
            <p:ph type="title"/>
          </p:nvPr>
        </p:nvSpPr>
        <p:spPr>
          <a:xfrm>
            <a:off x="228600" y="152400"/>
            <a:ext cx="8686800" cy="796925"/>
          </a:xfrm>
        </p:spPr>
        <p:txBody>
          <a:bodyPr>
            <a:noAutofit/>
          </a:bodyPr>
          <a:lstStyle/>
          <a:p>
            <a:pPr>
              <a:lnSpc>
                <a:spcPct val="80000"/>
              </a:lnSpc>
            </a:pPr>
            <a:r>
              <a:rPr lang="en-US" sz="4000" b="1" dirty="0">
                <a:solidFill>
                  <a:srgbClr val="FF0000"/>
                </a:solidFill>
                <a:ea typeface="SimSun" pitchFamily="2" charset="-122"/>
              </a:rPr>
              <a:t>Control of Respiration: </a:t>
            </a:r>
            <a:br>
              <a:rPr lang="en-US" sz="4000" b="1" dirty="0">
                <a:solidFill>
                  <a:srgbClr val="FF0000"/>
                </a:solidFill>
                <a:ea typeface="SimSun" pitchFamily="2" charset="-122"/>
              </a:rPr>
            </a:br>
            <a:r>
              <a:rPr lang="en-US" sz="4000" b="1" dirty="0">
                <a:solidFill>
                  <a:srgbClr val="FF0000"/>
                </a:solidFill>
                <a:ea typeface="SimSun" pitchFamily="2" charset="-122"/>
              </a:rPr>
              <a:t>Medullary Respiratory Centers</a:t>
            </a:r>
            <a:endParaRPr lang="en-US" sz="4000" b="1" dirty="0">
              <a:solidFill>
                <a:srgbClr val="FF0000"/>
              </a:solidFill>
            </a:endParaRPr>
          </a:p>
        </p:txBody>
      </p:sp>
    </p:spTree>
    <p:extLst>
      <p:ext uri="{BB962C8B-B14F-4D97-AF65-F5344CB8AC3E}">
        <p14:creationId xmlns:p14="http://schemas.microsoft.com/office/powerpoint/2010/main" val="2592700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2324.jpg                                                       0001B9EBHAP5e_ppt_cd                   B3FD695F:"/>
          <p:cNvPicPr>
            <a:picLocks noChangeAspect="1" noChangeArrowheads="1"/>
          </p:cNvPicPr>
          <p:nvPr/>
        </p:nvPicPr>
        <p:blipFill>
          <a:blip r:embed="rId2">
            <a:extLst>
              <a:ext uri="{28A0092B-C50C-407E-A947-70E740481C1C}">
                <a14:useLocalDpi xmlns:a14="http://schemas.microsoft.com/office/drawing/2010/main" val="0"/>
              </a:ext>
            </a:extLst>
          </a:blip>
          <a:srcRect b="4999"/>
          <a:stretch>
            <a:fillRect/>
          </a:stretch>
        </p:blipFill>
        <p:spPr bwMode="auto">
          <a:xfrm>
            <a:off x="1981200" y="1143000"/>
            <a:ext cx="5437188" cy="5310188"/>
          </a:xfrm>
          <a:prstGeom prst="rect">
            <a:avLst/>
          </a:prstGeom>
          <a:noFill/>
          <a:extLst>
            <a:ext uri="{909E8E84-426E-40DD-AFC4-6F175D3DCCD1}">
              <a14:hiddenFill xmlns:a14="http://schemas.microsoft.com/office/drawing/2010/main">
                <a:solidFill>
                  <a:srgbClr val="FFFFFF"/>
                </a:solidFill>
              </a14:hiddenFill>
            </a:ext>
          </a:extLst>
        </p:spPr>
      </p:pic>
      <p:sp>
        <p:nvSpPr>
          <p:cNvPr id="198659" name="Text Box 3"/>
          <p:cNvSpPr txBox="1">
            <a:spLocks noChangeArrowheads="1"/>
          </p:cNvSpPr>
          <p:nvPr/>
        </p:nvSpPr>
        <p:spPr bwMode="auto">
          <a:xfrm>
            <a:off x="7769225" y="6330950"/>
            <a:ext cx="968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100">
                <a:latin typeface="Arial" pitchFamily="34" charset="0"/>
              </a:rPr>
              <a:t>Figure 21.24</a:t>
            </a:r>
          </a:p>
        </p:txBody>
      </p:sp>
      <p:sp>
        <p:nvSpPr>
          <p:cNvPr id="198660" name="Rectangle 4"/>
          <p:cNvSpPr>
            <a:spLocks noChangeArrowheads="1"/>
          </p:cNvSpPr>
          <p:nvPr/>
        </p:nvSpPr>
        <p:spPr bwMode="auto">
          <a:xfrm>
            <a:off x="76200" y="685800"/>
            <a:ext cx="891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1" name="Line 5"/>
          <p:cNvSpPr>
            <a:spLocks noChangeShapeType="1"/>
          </p:cNvSpPr>
          <p:nvPr/>
        </p:nvSpPr>
        <p:spPr bwMode="auto">
          <a:xfrm>
            <a:off x="152400" y="990600"/>
            <a:ext cx="8839200" cy="0"/>
          </a:xfrm>
          <a:prstGeom prst="line">
            <a:avLst/>
          </a:prstGeom>
          <a:noFill/>
          <a:ln w="508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2" name="Rectangle 6"/>
          <p:cNvSpPr>
            <a:spLocks noGrp="1" noChangeArrowheads="1"/>
          </p:cNvSpPr>
          <p:nvPr>
            <p:ph type="title"/>
          </p:nvPr>
        </p:nvSpPr>
        <p:spPr>
          <a:xfrm>
            <a:off x="228600" y="152400"/>
            <a:ext cx="8686800" cy="796925"/>
          </a:xfrm>
        </p:spPr>
        <p:txBody>
          <a:bodyPr>
            <a:noAutofit/>
          </a:bodyPr>
          <a:lstStyle/>
          <a:p>
            <a:pPr>
              <a:lnSpc>
                <a:spcPct val="80000"/>
              </a:lnSpc>
            </a:pPr>
            <a:r>
              <a:rPr lang="en-US" sz="3600" dirty="0">
                <a:ea typeface="SimSun" pitchFamily="2" charset="-122"/>
              </a:rPr>
              <a:t>Control of Respiration: </a:t>
            </a:r>
            <a:br>
              <a:rPr lang="en-US" sz="3600" dirty="0">
                <a:ea typeface="SimSun" pitchFamily="2" charset="-122"/>
              </a:rPr>
            </a:br>
            <a:r>
              <a:rPr lang="en-US" sz="3600" dirty="0">
                <a:ea typeface="SimSun" pitchFamily="2" charset="-122"/>
              </a:rPr>
              <a:t>Medullary Respiratory Centers</a:t>
            </a:r>
            <a:endParaRPr lang="en-US" sz="3600" dirty="0"/>
          </a:p>
        </p:txBody>
      </p:sp>
    </p:spTree>
    <p:extLst>
      <p:ext uri="{BB962C8B-B14F-4D97-AF65-F5344CB8AC3E}">
        <p14:creationId xmlns:p14="http://schemas.microsoft.com/office/powerpoint/2010/main" val="398240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8600" y="76200"/>
            <a:ext cx="8458200" cy="595313"/>
          </a:xfrm>
        </p:spPr>
        <p:txBody>
          <a:bodyPr>
            <a:normAutofit fontScale="90000"/>
          </a:bodyPr>
          <a:lstStyle/>
          <a:p>
            <a:r>
              <a:rPr lang="en-US" b="1" dirty="0">
                <a:solidFill>
                  <a:srgbClr val="FF0000"/>
                </a:solidFill>
              </a:rPr>
              <a:t>Lungs</a:t>
            </a:r>
          </a:p>
        </p:txBody>
      </p:sp>
      <p:sp>
        <p:nvSpPr>
          <p:cNvPr id="148483" name="Rectangle 3"/>
          <p:cNvSpPr>
            <a:spLocks noGrp="1" noChangeArrowheads="1"/>
          </p:cNvSpPr>
          <p:nvPr>
            <p:ph type="body" idx="1"/>
          </p:nvPr>
        </p:nvSpPr>
        <p:spPr>
          <a:xfrm>
            <a:off x="228600" y="1601788"/>
            <a:ext cx="8458200" cy="4230687"/>
          </a:xfrm>
        </p:spPr>
        <p:txBody>
          <a:bodyPr>
            <a:normAutofit lnSpcReduction="10000"/>
          </a:bodyPr>
          <a:lstStyle/>
          <a:p>
            <a:r>
              <a:rPr lang="en-US">
                <a:ea typeface="SimSun" pitchFamily="2" charset="-122"/>
              </a:rPr>
              <a:t>Cardiac notch (impression) – cavity that accommodates the heart</a:t>
            </a:r>
          </a:p>
          <a:p>
            <a:r>
              <a:rPr lang="en-US">
                <a:ea typeface="SimSun" pitchFamily="2" charset="-122"/>
              </a:rPr>
              <a:t>Left lung – separated into upper and lower lobes by the oblique fissure</a:t>
            </a:r>
          </a:p>
          <a:p>
            <a:r>
              <a:rPr lang="en-US">
                <a:ea typeface="SimSun" pitchFamily="2" charset="-122"/>
              </a:rPr>
              <a:t>Right lung – separated into three lobes by the oblique and horizontal fissures</a:t>
            </a:r>
          </a:p>
          <a:p>
            <a:r>
              <a:rPr lang="en-US">
                <a:ea typeface="SimSun" pitchFamily="2" charset="-122"/>
              </a:rPr>
              <a:t>There are 10 bronchopulmonary segments in each lung</a:t>
            </a:r>
          </a:p>
        </p:txBody>
      </p:sp>
    </p:spTree>
    <p:extLst>
      <p:ext uri="{BB962C8B-B14F-4D97-AF65-F5344CB8AC3E}">
        <p14:creationId xmlns:p14="http://schemas.microsoft.com/office/powerpoint/2010/main" val="2806589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228600" y="1306513"/>
            <a:ext cx="8534400" cy="4705350"/>
          </a:xfrm>
        </p:spPr>
        <p:txBody>
          <a:bodyPr/>
          <a:lstStyle/>
          <a:p>
            <a:r>
              <a:rPr lang="en-US">
                <a:ea typeface="SimSun" pitchFamily="2" charset="-122"/>
              </a:rPr>
              <a:t>Pons centers</a:t>
            </a:r>
          </a:p>
          <a:p>
            <a:pPr lvl="1"/>
            <a:r>
              <a:rPr lang="en-US">
                <a:ea typeface="SimSun" pitchFamily="2" charset="-122"/>
              </a:rPr>
              <a:t>Influence and modify activity of the medullary centers</a:t>
            </a:r>
          </a:p>
          <a:p>
            <a:pPr lvl="1"/>
            <a:r>
              <a:rPr lang="en-US">
                <a:ea typeface="SimSun" pitchFamily="2" charset="-122"/>
              </a:rPr>
              <a:t>Smooth out inspiration and expiration transitions and vice versa</a:t>
            </a:r>
          </a:p>
          <a:p>
            <a:r>
              <a:rPr lang="en-US">
                <a:ea typeface="SimSun" pitchFamily="2" charset="-122"/>
              </a:rPr>
              <a:t>Pneumotaxic center – continuously inhibits the inspiration center</a:t>
            </a:r>
          </a:p>
          <a:p>
            <a:r>
              <a:rPr lang="en-US">
                <a:ea typeface="SimSun" pitchFamily="2" charset="-122"/>
              </a:rPr>
              <a:t>Apneustic center – continuously stimulates the medullary inspiration center</a:t>
            </a:r>
          </a:p>
        </p:txBody>
      </p:sp>
      <p:sp>
        <p:nvSpPr>
          <p:cNvPr id="199683" name="Rectangle 3"/>
          <p:cNvSpPr>
            <a:spLocks noGrp="1" noChangeArrowheads="1"/>
          </p:cNvSpPr>
          <p:nvPr>
            <p:ph type="title"/>
          </p:nvPr>
        </p:nvSpPr>
        <p:spPr>
          <a:xfrm>
            <a:off x="228600" y="152400"/>
            <a:ext cx="8534400" cy="457200"/>
          </a:xfrm>
        </p:spPr>
        <p:txBody>
          <a:bodyPr>
            <a:noAutofit/>
          </a:bodyPr>
          <a:lstStyle/>
          <a:p>
            <a:pPr>
              <a:lnSpc>
                <a:spcPct val="80000"/>
              </a:lnSpc>
            </a:pPr>
            <a:r>
              <a:rPr lang="en-US" sz="3600" b="1" dirty="0">
                <a:solidFill>
                  <a:srgbClr val="FF0000"/>
                </a:solidFill>
                <a:ea typeface="SimSun" pitchFamily="2" charset="-122"/>
              </a:rPr>
              <a:t>Control of Respiration: Pons Respiratory Centers</a:t>
            </a:r>
            <a:endParaRPr lang="en-US" sz="3600" b="1" dirty="0">
              <a:solidFill>
                <a:srgbClr val="FF0000"/>
              </a:solidFill>
            </a:endParaRPr>
          </a:p>
        </p:txBody>
      </p:sp>
    </p:spTree>
    <p:extLst>
      <p:ext uri="{BB962C8B-B14F-4D97-AF65-F5344CB8AC3E}">
        <p14:creationId xmlns:p14="http://schemas.microsoft.com/office/powerpoint/2010/main" val="1160620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ea typeface="SimSun" pitchFamily="2" charset="-122"/>
              </a:rPr>
              <a:t>Respiratory Adjustments: Exercise</a:t>
            </a:r>
          </a:p>
        </p:txBody>
      </p:sp>
      <p:sp>
        <p:nvSpPr>
          <p:cNvPr id="210947" name="Rectangle 3"/>
          <p:cNvSpPr>
            <a:spLocks noGrp="1" noChangeArrowheads="1"/>
          </p:cNvSpPr>
          <p:nvPr>
            <p:ph type="body" idx="1"/>
          </p:nvPr>
        </p:nvSpPr>
        <p:spPr>
          <a:xfrm>
            <a:off x="228600" y="1049338"/>
            <a:ext cx="8534400" cy="5221287"/>
          </a:xfrm>
        </p:spPr>
        <p:txBody>
          <a:bodyPr/>
          <a:lstStyle/>
          <a:p>
            <a:pPr>
              <a:lnSpc>
                <a:spcPct val="90000"/>
              </a:lnSpc>
            </a:pPr>
            <a:r>
              <a:rPr lang="en-US">
                <a:ea typeface="SimSun" pitchFamily="2" charset="-122"/>
              </a:rPr>
              <a:t>Respiratory adjustments are geared to both the intensity and duration of exercise</a:t>
            </a:r>
          </a:p>
          <a:p>
            <a:pPr>
              <a:lnSpc>
                <a:spcPct val="90000"/>
              </a:lnSpc>
            </a:pPr>
            <a:r>
              <a:rPr lang="en-US">
                <a:ea typeface="SimSun" pitchFamily="2" charset="-122"/>
              </a:rPr>
              <a:t>During vigorous exercise:</a:t>
            </a:r>
          </a:p>
          <a:p>
            <a:pPr lvl="1">
              <a:lnSpc>
                <a:spcPct val="90000"/>
              </a:lnSpc>
            </a:pPr>
            <a:r>
              <a:rPr lang="en-US">
                <a:ea typeface="SimSun" pitchFamily="2" charset="-122"/>
              </a:rPr>
              <a:t>Ventilation can increase 20 fold </a:t>
            </a:r>
          </a:p>
          <a:p>
            <a:pPr lvl="1">
              <a:lnSpc>
                <a:spcPct val="90000"/>
              </a:lnSpc>
            </a:pPr>
            <a:r>
              <a:rPr lang="en-US">
                <a:ea typeface="SimSun" pitchFamily="2" charset="-122"/>
              </a:rPr>
              <a:t>Breathing becomes deeper and more vigorous, but respiratory rate may not be significantly changed (hyperpnea)</a:t>
            </a:r>
          </a:p>
          <a:p>
            <a:pPr>
              <a:lnSpc>
                <a:spcPct val="90000"/>
              </a:lnSpc>
            </a:pPr>
            <a:r>
              <a:rPr lang="en-US">
                <a:ea typeface="SimSun" pitchFamily="2" charset="-122"/>
              </a:rPr>
              <a:t>Exercise-enhanced breathing is not prompted by an increase in P</a:t>
            </a:r>
            <a:r>
              <a:rPr lang="en-US" baseline="-25000">
                <a:ea typeface="SimSun" pitchFamily="2" charset="-122"/>
              </a:rPr>
              <a:t>CO2</a:t>
            </a:r>
            <a:r>
              <a:rPr lang="en-US">
                <a:ea typeface="SimSun" pitchFamily="2" charset="-122"/>
              </a:rPr>
              <a:t> nor a decrease in P</a:t>
            </a:r>
            <a:r>
              <a:rPr lang="en-US" baseline="-25000">
                <a:ea typeface="SimSun" pitchFamily="2" charset="-122"/>
              </a:rPr>
              <a:t>O2</a:t>
            </a:r>
            <a:r>
              <a:rPr lang="en-US">
                <a:ea typeface="SimSun" pitchFamily="2" charset="-122"/>
              </a:rPr>
              <a:t> or pH</a:t>
            </a:r>
          </a:p>
          <a:p>
            <a:pPr lvl="1">
              <a:lnSpc>
                <a:spcPct val="90000"/>
              </a:lnSpc>
            </a:pPr>
            <a:r>
              <a:rPr lang="en-US">
                <a:ea typeface="SimSun" pitchFamily="2" charset="-122"/>
              </a:rPr>
              <a:t>These levels remain surprisingly constant during exercise</a:t>
            </a:r>
          </a:p>
        </p:txBody>
      </p:sp>
    </p:spTree>
    <p:extLst>
      <p:ext uri="{BB962C8B-B14F-4D97-AF65-F5344CB8AC3E}">
        <p14:creationId xmlns:p14="http://schemas.microsoft.com/office/powerpoint/2010/main" val="637184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76200"/>
            <a:ext cx="8534400" cy="595313"/>
          </a:xfrm>
        </p:spPr>
        <p:txBody>
          <a:bodyPr>
            <a:normAutofit fontScale="90000"/>
          </a:bodyPr>
          <a:lstStyle/>
          <a:p>
            <a:r>
              <a:rPr lang="en-US">
                <a:ea typeface="SimSun" pitchFamily="2" charset="-122"/>
              </a:rPr>
              <a:t>Respiratory Adjustments: Exercise</a:t>
            </a:r>
            <a:endParaRPr lang="en-US" b="0">
              <a:solidFill>
                <a:schemeClr val="tx1"/>
              </a:solidFill>
              <a:ea typeface="SimSun" pitchFamily="2" charset="-122"/>
            </a:endParaRPr>
          </a:p>
        </p:txBody>
      </p:sp>
      <p:sp>
        <p:nvSpPr>
          <p:cNvPr id="211971" name="Rectangle 3"/>
          <p:cNvSpPr>
            <a:spLocks noGrp="1" noChangeArrowheads="1"/>
          </p:cNvSpPr>
          <p:nvPr>
            <p:ph type="body" idx="1"/>
          </p:nvPr>
        </p:nvSpPr>
        <p:spPr>
          <a:xfrm>
            <a:off x="228600" y="917575"/>
            <a:ext cx="8534400" cy="5492750"/>
          </a:xfrm>
        </p:spPr>
        <p:txBody>
          <a:bodyPr/>
          <a:lstStyle/>
          <a:p>
            <a:pPr>
              <a:lnSpc>
                <a:spcPct val="90000"/>
              </a:lnSpc>
            </a:pPr>
            <a:r>
              <a:rPr lang="en-US">
                <a:ea typeface="SimSun" pitchFamily="2" charset="-122"/>
              </a:rPr>
              <a:t>As exercise begins:</a:t>
            </a:r>
          </a:p>
          <a:p>
            <a:pPr lvl="1">
              <a:lnSpc>
                <a:spcPct val="90000"/>
              </a:lnSpc>
            </a:pPr>
            <a:r>
              <a:rPr lang="en-US">
                <a:ea typeface="SimSun" pitchFamily="2" charset="-122"/>
              </a:rPr>
              <a:t>Ventilation increases abruptly, rises slowly, and reaches a steady state</a:t>
            </a:r>
          </a:p>
          <a:p>
            <a:pPr>
              <a:lnSpc>
                <a:spcPct val="90000"/>
              </a:lnSpc>
            </a:pPr>
            <a:r>
              <a:rPr lang="en-US">
                <a:ea typeface="SimSun" pitchFamily="2" charset="-122"/>
              </a:rPr>
              <a:t>When exercise stops:</a:t>
            </a:r>
          </a:p>
          <a:p>
            <a:pPr lvl="1">
              <a:lnSpc>
                <a:spcPct val="90000"/>
              </a:lnSpc>
            </a:pPr>
            <a:r>
              <a:rPr lang="en-US">
                <a:ea typeface="SimSun" pitchFamily="2" charset="-122"/>
              </a:rPr>
              <a:t>Ventilation declines suddenly, then gradually decreases to normal</a:t>
            </a:r>
          </a:p>
          <a:p>
            <a:pPr>
              <a:lnSpc>
                <a:spcPct val="90000"/>
              </a:lnSpc>
            </a:pPr>
            <a:r>
              <a:rPr lang="en-US">
                <a:ea typeface="SimSun" pitchFamily="2" charset="-122"/>
              </a:rPr>
              <a:t>Neural factors bring about the above changes, including:</a:t>
            </a:r>
          </a:p>
          <a:p>
            <a:pPr lvl="1">
              <a:lnSpc>
                <a:spcPct val="90000"/>
              </a:lnSpc>
            </a:pPr>
            <a:r>
              <a:rPr lang="en-US">
                <a:ea typeface="SimSun" pitchFamily="2" charset="-122"/>
              </a:rPr>
              <a:t>Psychic stimuli</a:t>
            </a:r>
          </a:p>
          <a:p>
            <a:pPr lvl="1">
              <a:lnSpc>
                <a:spcPct val="90000"/>
              </a:lnSpc>
            </a:pPr>
            <a:r>
              <a:rPr lang="en-US">
                <a:ea typeface="SimSun" pitchFamily="2" charset="-122"/>
              </a:rPr>
              <a:t>Cortical motor activation</a:t>
            </a:r>
          </a:p>
          <a:p>
            <a:pPr lvl="1">
              <a:lnSpc>
                <a:spcPct val="90000"/>
              </a:lnSpc>
            </a:pPr>
            <a:r>
              <a:rPr lang="en-US">
                <a:ea typeface="SimSun" pitchFamily="2" charset="-122"/>
              </a:rPr>
              <a:t>Excitatory impulses from proprioceptors in muscles</a:t>
            </a:r>
          </a:p>
        </p:txBody>
      </p:sp>
    </p:spTree>
    <p:extLst>
      <p:ext uri="{BB962C8B-B14F-4D97-AF65-F5344CB8AC3E}">
        <p14:creationId xmlns:p14="http://schemas.microsoft.com/office/powerpoint/2010/main" val="3301535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ea typeface="SimSun" pitchFamily="2" charset="-122"/>
              </a:rPr>
              <a:t>Respiratory Adjustments: High Altitude</a:t>
            </a:r>
          </a:p>
        </p:txBody>
      </p:sp>
      <p:sp>
        <p:nvSpPr>
          <p:cNvPr id="212995" name="Rectangle 3"/>
          <p:cNvSpPr>
            <a:spLocks noGrp="1" noChangeArrowheads="1"/>
          </p:cNvSpPr>
          <p:nvPr>
            <p:ph type="body" idx="1"/>
          </p:nvPr>
        </p:nvSpPr>
        <p:spPr>
          <a:xfrm>
            <a:off x="228600" y="869950"/>
            <a:ext cx="8534400" cy="5578475"/>
          </a:xfrm>
        </p:spPr>
        <p:txBody>
          <a:bodyPr/>
          <a:lstStyle/>
          <a:p>
            <a:r>
              <a:rPr lang="en-US">
                <a:ea typeface="SimSun" pitchFamily="2" charset="-122"/>
              </a:rPr>
              <a:t>The body responds to quick movement to high altitude (above 8000 ft) with symptoms of acute mountain sickness – headache, shortness of breath, nausea, and dizziness </a:t>
            </a:r>
          </a:p>
          <a:p>
            <a:r>
              <a:rPr lang="en-US">
                <a:ea typeface="SimSun" pitchFamily="2" charset="-122"/>
              </a:rPr>
              <a:t>Acclimatization – respiratory and hematopoietic adjustments to altitude include</a:t>
            </a:r>
          </a:p>
          <a:p>
            <a:pPr lvl="1"/>
            <a:r>
              <a:rPr lang="en-US">
                <a:ea typeface="SimSun" pitchFamily="2" charset="-122"/>
              </a:rPr>
              <a:t>Increased ventilation – 2–3 L/min higher than at sea level</a:t>
            </a:r>
          </a:p>
          <a:p>
            <a:pPr lvl="1"/>
            <a:r>
              <a:rPr lang="en-US">
                <a:ea typeface="SimSun" pitchFamily="2" charset="-122"/>
              </a:rPr>
              <a:t>Chemoreceptors become more responsive to P</a:t>
            </a:r>
            <a:r>
              <a:rPr lang="en-US" baseline="-25000">
                <a:ea typeface="SimSun" pitchFamily="2" charset="-122"/>
              </a:rPr>
              <a:t>CO2</a:t>
            </a:r>
            <a:endParaRPr lang="en-US">
              <a:ea typeface="SimSun" pitchFamily="2" charset="-122"/>
            </a:endParaRPr>
          </a:p>
          <a:p>
            <a:pPr lvl="1"/>
            <a:r>
              <a:rPr lang="en-US">
                <a:ea typeface="SimSun" pitchFamily="2" charset="-122"/>
              </a:rPr>
              <a:t>Substantial decline in P</a:t>
            </a:r>
            <a:r>
              <a:rPr lang="en-US" baseline="-25000">
                <a:ea typeface="SimSun" pitchFamily="2" charset="-122"/>
              </a:rPr>
              <a:t>O2</a:t>
            </a:r>
            <a:r>
              <a:rPr lang="en-US">
                <a:ea typeface="SimSun" pitchFamily="2" charset="-122"/>
              </a:rPr>
              <a:t> stimulates peripheral chemoreceptors</a:t>
            </a:r>
          </a:p>
        </p:txBody>
      </p:sp>
    </p:spTree>
    <p:extLst>
      <p:ext uri="{BB962C8B-B14F-4D97-AF65-F5344CB8AC3E}">
        <p14:creationId xmlns:p14="http://schemas.microsoft.com/office/powerpoint/2010/main" val="236253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304800"/>
            <a:ext cx="8763000" cy="565150"/>
          </a:xfrm>
        </p:spPr>
        <p:txBody>
          <a:bodyPr>
            <a:noAutofit/>
          </a:bodyPr>
          <a:lstStyle/>
          <a:p>
            <a:r>
              <a:rPr lang="en-US" sz="3600" b="1" dirty="0">
                <a:solidFill>
                  <a:srgbClr val="FF0000"/>
                </a:solidFill>
                <a:ea typeface="SimSun" pitchFamily="2" charset="-122"/>
              </a:rPr>
              <a:t>Chronic Obstructive Pulmonary Disease (COPD)</a:t>
            </a:r>
          </a:p>
        </p:txBody>
      </p:sp>
      <p:sp>
        <p:nvSpPr>
          <p:cNvPr id="214019" name="Rectangle 3"/>
          <p:cNvSpPr>
            <a:spLocks noGrp="1" noChangeArrowheads="1"/>
          </p:cNvSpPr>
          <p:nvPr>
            <p:ph type="body" idx="1"/>
          </p:nvPr>
        </p:nvSpPr>
        <p:spPr>
          <a:xfrm>
            <a:off x="228600" y="1008063"/>
            <a:ext cx="8534400" cy="5311775"/>
          </a:xfrm>
        </p:spPr>
        <p:txBody>
          <a:bodyPr/>
          <a:lstStyle/>
          <a:p>
            <a:r>
              <a:rPr lang="en-US">
                <a:ea typeface="SimSun" pitchFamily="2" charset="-122"/>
              </a:rPr>
              <a:t>Exemplified by chronic bronchitis and obstructive emphysema</a:t>
            </a:r>
          </a:p>
          <a:p>
            <a:r>
              <a:rPr lang="en-US">
                <a:ea typeface="SimSun" pitchFamily="2" charset="-122"/>
              </a:rPr>
              <a:t>Patients have a history of:</a:t>
            </a:r>
          </a:p>
          <a:p>
            <a:pPr lvl="1"/>
            <a:r>
              <a:rPr lang="en-US">
                <a:ea typeface="SimSun" pitchFamily="2" charset="-122"/>
              </a:rPr>
              <a:t>Smoking</a:t>
            </a:r>
          </a:p>
          <a:p>
            <a:pPr lvl="1"/>
            <a:r>
              <a:rPr lang="en-US">
                <a:ea typeface="SimSun" pitchFamily="2" charset="-122"/>
              </a:rPr>
              <a:t>Dyspnea, where labored breathing occurs and gets progressively worse</a:t>
            </a:r>
          </a:p>
          <a:p>
            <a:pPr lvl="1"/>
            <a:r>
              <a:rPr lang="en-US">
                <a:ea typeface="SimSun" pitchFamily="2" charset="-122"/>
              </a:rPr>
              <a:t>Coughing and frequent pulmonary infections</a:t>
            </a:r>
          </a:p>
          <a:p>
            <a:r>
              <a:rPr lang="en-US">
                <a:ea typeface="SimSun" pitchFamily="2" charset="-122"/>
              </a:rPr>
              <a:t>COPD victims develop respiratory failure accompanied by hypoxemia, carbon dioxide retention, and respiratory acidosis</a:t>
            </a:r>
          </a:p>
        </p:txBody>
      </p:sp>
    </p:spTree>
    <p:extLst>
      <p:ext uri="{BB962C8B-B14F-4D97-AF65-F5344CB8AC3E}">
        <p14:creationId xmlns:p14="http://schemas.microsoft.com/office/powerpoint/2010/main" val="3757905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ea typeface="SimSun" pitchFamily="2" charset="-122"/>
              </a:rPr>
              <a:t>Asthma</a:t>
            </a:r>
          </a:p>
        </p:txBody>
      </p:sp>
      <p:sp>
        <p:nvSpPr>
          <p:cNvPr id="215043" name="Rectangle 3"/>
          <p:cNvSpPr>
            <a:spLocks noGrp="1" noChangeArrowheads="1"/>
          </p:cNvSpPr>
          <p:nvPr>
            <p:ph type="body" idx="1"/>
          </p:nvPr>
        </p:nvSpPr>
        <p:spPr>
          <a:xfrm>
            <a:off x="228600" y="1314450"/>
            <a:ext cx="8534400" cy="4687888"/>
          </a:xfrm>
        </p:spPr>
        <p:txBody>
          <a:bodyPr>
            <a:normAutofit lnSpcReduction="10000"/>
          </a:bodyPr>
          <a:lstStyle/>
          <a:p>
            <a:r>
              <a:rPr lang="en-US">
                <a:ea typeface="SimSun" pitchFamily="2" charset="-122"/>
              </a:rPr>
              <a:t>Characterized by dyspnea, wheezing, and chest tightness</a:t>
            </a:r>
          </a:p>
          <a:p>
            <a:r>
              <a:rPr lang="en-US">
                <a:ea typeface="SimSun" pitchFamily="2" charset="-122"/>
              </a:rPr>
              <a:t>Active inflammation of the airways precedes bronchospasms</a:t>
            </a:r>
          </a:p>
          <a:p>
            <a:r>
              <a:rPr lang="en-US">
                <a:ea typeface="SimSun" pitchFamily="2" charset="-122"/>
              </a:rPr>
              <a:t>Airway inflammation is an immune response caused by release of IL-4 and IL-5, which stimulate IgE and recruit inflammatory cells</a:t>
            </a:r>
          </a:p>
          <a:p>
            <a:r>
              <a:rPr lang="en-US">
                <a:ea typeface="SimSun" pitchFamily="2" charset="-122"/>
              </a:rPr>
              <a:t>Airways thickened with inflammatory exudates magnify the effect of bronchospasms </a:t>
            </a:r>
          </a:p>
        </p:txBody>
      </p:sp>
    </p:spTree>
    <p:extLst>
      <p:ext uri="{BB962C8B-B14F-4D97-AF65-F5344CB8AC3E}">
        <p14:creationId xmlns:p14="http://schemas.microsoft.com/office/powerpoint/2010/main" val="1239380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ea typeface="SimSun" pitchFamily="2" charset="-122"/>
              </a:rPr>
              <a:t>Tuberculosis</a:t>
            </a:r>
          </a:p>
        </p:txBody>
      </p:sp>
      <p:sp>
        <p:nvSpPr>
          <p:cNvPr id="216067" name="Rectangle 3"/>
          <p:cNvSpPr>
            <a:spLocks noGrp="1" noChangeArrowheads="1"/>
          </p:cNvSpPr>
          <p:nvPr>
            <p:ph type="body" idx="1"/>
          </p:nvPr>
        </p:nvSpPr>
        <p:spPr>
          <a:xfrm>
            <a:off x="228600" y="2308225"/>
            <a:ext cx="8686800" cy="2698750"/>
          </a:xfrm>
        </p:spPr>
        <p:txBody>
          <a:bodyPr>
            <a:normAutofit fontScale="92500"/>
          </a:bodyPr>
          <a:lstStyle/>
          <a:p>
            <a:r>
              <a:rPr lang="en-US">
                <a:ea typeface="SimSun" pitchFamily="2" charset="-122"/>
              </a:rPr>
              <a:t>Infectious disease caused by the bacterium </a:t>
            </a:r>
            <a:r>
              <a:rPr lang="en-US" i="1">
                <a:ea typeface="SimSun" pitchFamily="2" charset="-122"/>
              </a:rPr>
              <a:t>Mycobacterium tuberculosis</a:t>
            </a:r>
            <a:r>
              <a:rPr lang="en-US">
                <a:ea typeface="SimSun" pitchFamily="2" charset="-122"/>
              </a:rPr>
              <a:t> </a:t>
            </a:r>
          </a:p>
          <a:p>
            <a:r>
              <a:rPr lang="en-US">
                <a:ea typeface="SimSun" pitchFamily="2" charset="-122"/>
              </a:rPr>
              <a:t>Symptoms include fever, night sweats, weight loss, a racking cough, and spitting up blood</a:t>
            </a:r>
          </a:p>
          <a:p>
            <a:r>
              <a:rPr lang="en-US">
                <a:ea typeface="SimSun" pitchFamily="2" charset="-122"/>
              </a:rPr>
              <a:t>Treatment entails a 12-month course of antibiotics</a:t>
            </a:r>
          </a:p>
        </p:txBody>
      </p:sp>
    </p:spTree>
    <p:extLst>
      <p:ext uri="{BB962C8B-B14F-4D97-AF65-F5344CB8AC3E}">
        <p14:creationId xmlns:p14="http://schemas.microsoft.com/office/powerpoint/2010/main" val="3567368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ea typeface="SimSun" pitchFamily="2" charset="-122"/>
              </a:rPr>
              <a:t>Lung Cancer</a:t>
            </a:r>
          </a:p>
        </p:txBody>
      </p:sp>
      <p:sp>
        <p:nvSpPr>
          <p:cNvPr id="217091" name="Rectangle 3"/>
          <p:cNvSpPr>
            <a:spLocks noGrp="1" noChangeArrowheads="1"/>
          </p:cNvSpPr>
          <p:nvPr>
            <p:ph type="body" idx="1"/>
          </p:nvPr>
        </p:nvSpPr>
        <p:spPr>
          <a:xfrm>
            <a:off x="228600" y="1052513"/>
            <a:ext cx="8534400" cy="5221287"/>
          </a:xfrm>
        </p:spPr>
        <p:txBody>
          <a:bodyPr>
            <a:normAutofit lnSpcReduction="10000"/>
          </a:bodyPr>
          <a:lstStyle/>
          <a:p>
            <a:r>
              <a:rPr lang="en-US">
                <a:ea typeface="SimSun" pitchFamily="2" charset="-122"/>
              </a:rPr>
              <a:t>Accounts for 1/3 of all cancer deaths in the US</a:t>
            </a:r>
          </a:p>
          <a:p>
            <a:r>
              <a:rPr lang="en-US">
                <a:ea typeface="SimSun" pitchFamily="2" charset="-122"/>
              </a:rPr>
              <a:t>90% of all patients with lung cancer were smokers</a:t>
            </a:r>
          </a:p>
          <a:p>
            <a:r>
              <a:rPr lang="en-US">
                <a:ea typeface="SimSun" pitchFamily="2" charset="-122"/>
              </a:rPr>
              <a:t>The three most common types are:</a:t>
            </a:r>
          </a:p>
          <a:p>
            <a:pPr lvl="1"/>
            <a:r>
              <a:rPr lang="en-US">
                <a:ea typeface="SimSun" pitchFamily="2" charset="-122"/>
              </a:rPr>
              <a:t>Squamous cell carcinoma (20–40% of cases) arises in bronchial epithelium</a:t>
            </a:r>
          </a:p>
          <a:p>
            <a:pPr lvl="1"/>
            <a:r>
              <a:rPr lang="en-US">
                <a:ea typeface="SimSun" pitchFamily="2" charset="-122"/>
              </a:rPr>
              <a:t>Adenocarcinoma (25–35% of cases) originates in peripheral lung area</a:t>
            </a:r>
          </a:p>
          <a:p>
            <a:pPr lvl="1"/>
            <a:r>
              <a:rPr lang="en-US">
                <a:ea typeface="SimSun" pitchFamily="2" charset="-122"/>
              </a:rPr>
              <a:t>Small cell carcinoma (20–25% of cases) contains lymphocyte-like cells that originate in the primary bronchi and subsequently metastasize</a:t>
            </a:r>
          </a:p>
        </p:txBody>
      </p:sp>
    </p:spTree>
    <p:extLst>
      <p:ext uri="{BB962C8B-B14F-4D97-AF65-F5344CB8AC3E}">
        <p14:creationId xmlns:p14="http://schemas.microsoft.com/office/powerpoint/2010/main" val="377413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Blood Supply to Lungs</a:t>
            </a:r>
          </a:p>
        </p:txBody>
      </p:sp>
      <p:sp>
        <p:nvSpPr>
          <p:cNvPr id="149507" name="Rectangle 3"/>
          <p:cNvSpPr>
            <a:spLocks noGrp="1" noChangeArrowheads="1"/>
          </p:cNvSpPr>
          <p:nvPr>
            <p:ph type="body" idx="1"/>
          </p:nvPr>
        </p:nvSpPr>
        <p:spPr>
          <a:xfrm>
            <a:off x="228600" y="1290638"/>
            <a:ext cx="8534400" cy="4735512"/>
          </a:xfrm>
        </p:spPr>
        <p:txBody>
          <a:bodyPr/>
          <a:lstStyle/>
          <a:p>
            <a:r>
              <a:rPr lang="en-US">
                <a:ea typeface="SimSun" pitchFamily="2" charset="-122"/>
              </a:rPr>
              <a:t>Lungs are perfused by two circulations: pulmonary and bronchial</a:t>
            </a:r>
          </a:p>
          <a:p>
            <a:r>
              <a:rPr lang="en-US">
                <a:ea typeface="SimSun" pitchFamily="2" charset="-122"/>
              </a:rPr>
              <a:t>Pulmonary arteries – supply systemic venous blood to be oxygenated</a:t>
            </a:r>
          </a:p>
          <a:p>
            <a:pPr lvl="1"/>
            <a:r>
              <a:rPr lang="en-US">
                <a:ea typeface="SimSun" pitchFamily="2" charset="-122"/>
              </a:rPr>
              <a:t>Branch profusely, along with bronchi</a:t>
            </a:r>
          </a:p>
          <a:p>
            <a:pPr lvl="1"/>
            <a:r>
              <a:rPr lang="en-US">
                <a:ea typeface="SimSun" pitchFamily="2" charset="-122"/>
              </a:rPr>
              <a:t>Ultimately feed into the pulmonary capillary network surrounding the alveoli</a:t>
            </a:r>
          </a:p>
          <a:p>
            <a:r>
              <a:rPr lang="en-US">
                <a:ea typeface="SimSun" pitchFamily="2" charset="-122"/>
              </a:rPr>
              <a:t>Pulmonary veins – carry oxygenated blood from respiratory zones to the heart</a:t>
            </a:r>
          </a:p>
        </p:txBody>
      </p:sp>
    </p:spTree>
    <p:extLst>
      <p:ext uri="{BB962C8B-B14F-4D97-AF65-F5344CB8AC3E}">
        <p14:creationId xmlns:p14="http://schemas.microsoft.com/office/powerpoint/2010/main" val="202071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8600" y="76200"/>
            <a:ext cx="8534400" cy="595313"/>
          </a:xfrm>
        </p:spPr>
        <p:txBody>
          <a:bodyPr>
            <a:normAutofit fontScale="90000"/>
          </a:bodyPr>
          <a:lstStyle/>
          <a:p>
            <a:r>
              <a:rPr lang="en-US"/>
              <a:t>Bronchial Circulation</a:t>
            </a:r>
          </a:p>
        </p:txBody>
      </p:sp>
      <p:sp>
        <p:nvSpPr>
          <p:cNvPr id="150531" name="Rectangle 3"/>
          <p:cNvSpPr>
            <a:spLocks noGrp="1" noChangeArrowheads="1"/>
          </p:cNvSpPr>
          <p:nvPr>
            <p:ph type="body" idx="1"/>
          </p:nvPr>
        </p:nvSpPr>
        <p:spPr>
          <a:xfrm>
            <a:off x="228600" y="1735138"/>
            <a:ext cx="8534400" cy="3851275"/>
          </a:xfrm>
        </p:spPr>
        <p:txBody>
          <a:bodyPr>
            <a:normAutofit fontScale="92500"/>
          </a:bodyPr>
          <a:lstStyle/>
          <a:p>
            <a:r>
              <a:rPr lang="en-US">
                <a:ea typeface="SimSun" pitchFamily="2" charset="-122"/>
              </a:rPr>
              <a:t>Bronchial arteries – provide systemic blood to the lung tissue</a:t>
            </a:r>
          </a:p>
          <a:p>
            <a:pPr lvl="1"/>
            <a:r>
              <a:rPr lang="en-US">
                <a:ea typeface="SimSun" pitchFamily="2" charset="-122"/>
              </a:rPr>
              <a:t>Arise from aorta and enter the lungs at the hilus</a:t>
            </a:r>
          </a:p>
          <a:p>
            <a:pPr lvl="1"/>
            <a:r>
              <a:rPr lang="en-US">
                <a:ea typeface="SimSun" pitchFamily="2" charset="-122"/>
              </a:rPr>
              <a:t>Supply all lung tissue except the alveoli</a:t>
            </a:r>
          </a:p>
          <a:p>
            <a:r>
              <a:rPr lang="en-US">
                <a:ea typeface="SimSun" pitchFamily="2" charset="-122"/>
              </a:rPr>
              <a:t>Bronchial veins anastomose with pulmonary veins</a:t>
            </a:r>
          </a:p>
          <a:p>
            <a:r>
              <a:rPr lang="en-US">
                <a:ea typeface="SimSun" pitchFamily="2" charset="-122"/>
              </a:rPr>
              <a:t>Pulmonary veins carry most venous blood back to the heart</a:t>
            </a:r>
          </a:p>
        </p:txBody>
      </p:sp>
    </p:spTree>
    <p:extLst>
      <p:ext uri="{BB962C8B-B14F-4D97-AF65-F5344CB8AC3E}">
        <p14:creationId xmlns:p14="http://schemas.microsoft.com/office/powerpoint/2010/main" val="188001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8600" y="76200"/>
            <a:ext cx="8534400" cy="595313"/>
          </a:xfrm>
        </p:spPr>
        <p:txBody>
          <a:bodyPr>
            <a:normAutofit fontScale="90000"/>
          </a:bodyPr>
          <a:lstStyle/>
          <a:p>
            <a:r>
              <a:rPr lang="en-US" b="1" dirty="0">
                <a:solidFill>
                  <a:srgbClr val="FF0000"/>
                </a:solidFill>
              </a:rPr>
              <a:t>Breathing</a:t>
            </a:r>
          </a:p>
        </p:txBody>
      </p:sp>
      <p:sp>
        <p:nvSpPr>
          <p:cNvPr id="152579" name="Rectangle 3"/>
          <p:cNvSpPr>
            <a:spLocks noGrp="1" noChangeArrowheads="1"/>
          </p:cNvSpPr>
          <p:nvPr>
            <p:ph type="body" idx="1"/>
          </p:nvPr>
        </p:nvSpPr>
        <p:spPr>
          <a:xfrm>
            <a:off x="228600" y="2576513"/>
            <a:ext cx="8686800" cy="2159000"/>
          </a:xfrm>
        </p:spPr>
        <p:txBody>
          <a:bodyPr/>
          <a:lstStyle/>
          <a:p>
            <a:r>
              <a:rPr lang="en-US">
                <a:ea typeface="SimSun" pitchFamily="2" charset="-122"/>
              </a:rPr>
              <a:t>Breathing, or pulmonary ventilation, consists of two phases</a:t>
            </a:r>
          </a:p>
          <a:p>
            <a:pPr lvl="1"/>
            <a:r>
              <a:rPr lang="en-US">
                <a:ea typeface="SimSun" pitchFamily="2" charset="-122"/>
              </a:rPr>
              <a:t>Inspiration – air flows into the lungs</a:t>
            </a:r>
          </a:p>
          <a:p>
            <a:pPr lvl="1"/>
            <a:r>
              <a:rPr lang="en-US">
                <a:ea typeface="SimSun" pitchFamily="2" charset="-122"/>
              </a:rPr>
              <a:t>Expiration – gases exit the lungs</a:t>
            </a:r>
          </a:p>
        </p:txBody>
      </p:sp>
    </p:spTree>
    <p:extLst>
      <p:ext uri="{BB962C8B-B14F-4D97-AF65-F5344CB8AC3E}">
        <p14:creationId xmlns:p14="http://schemas.microsoft.com/office/powerpoint/2010/main" val="4223813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2913</Words>
  <Application>Microsoft Office PowerPoint</Application>
  <PresentationFormat>On-screen Show (4:3)</PresentationFormat>
  <Paragraphs>365</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RESPIRATORY SYSTEM</vt:lpstr>
      <vt:lpstr>Respiratory System</vt:lpstr>
      <vt:lpstr>Respiratory System</vt:lpstr>
      <vt:lpstr>Major Functions of the Respiratory System</vt:lpstr>
      <vt:lpstr>Gross Anatomy of the Lungs</vt:lpstr>
      <vt:lpstr>Lungs</vt:lpstr>
      <vt:lpstr>Blood Supply to Lungs</vt:lpstr>
      <vt:lpstr>Bronchial Circulation</vt:lpstr>
      <vt:lpstr>Breathing</vt:lpstr>
      <vt:lpstr>Pressure Relationships in the Thoracic Cavity</vt:lpstr>
      <vt:lpstr>Pressure Relationships</vt:lpstr>
      <vt:lpstr>Pressure Relationships</vt:lpstr>
      <vt:lpstr>Pressure Relationships</vt:lpstr>
      <vt:lpstr>Pulmonary Ventilation</vt:lpstr>
      <vt:lpstr>Boyle’s Law</vt:lpstr>
      <vt:lpstr>Inspiration</vt:lpstr>
      <vt:lpstr>Inspiration</vt:lpstr>
      <vt:lpstr>Expiration</vt:lpstr>
      <vt:lpstr>Expiration</vt:lpstr>
      <vt:lpstr>Physical Factors Influencing Ventilation:  Airway Resistance</vt:lpstr>
      <vt:lpstr>Physical Factors Influencing Ventilation: Airway Resistance</vt:lpstr>
      <vt:lpstr>Physical Factors Influencing Ventilation: Airway Resistance</vt:lpstr>
      <vt:lpstr>Airway Resistance</vt:lpstr>
      <vt:lpstr>Alveolar Surface Tension</vt:lpstr>
      <vt:lpstr>Lung Compliance</vt:lpstr>
      <vt:lpstr>Factors That Diminish Lung Compliance</vt:lpstr>
      <vt:lpstr>Respiratory Volumes</vt:lpstr>
      <vt:lpstr>Respiratory Capacities</vt:lpstr>
      <vt:lpstr>Dead Space</vt:lpstr>
      <vt:lpstr>Alveolar Ventilation</vt:lpstr>
      <vt:lpstr>Basic Properties of Gases: Dalton’s Law of Partial Pressures</vt:lpstr>
      <vt:lpstr>Basic Properties of Gases: Henry’s Law</vt:lpstr>
      <vt:lpstr>Composition of Alveolar Gas</vt:lpstr>
      <vt:lpstr>External Respiration: Pulmonary Gas Exchange</vt:lpstr>
      <vt:lpstr>Partial Pressure Gradients and Gas Solubilities</vt:lpstr>
      <vt:lpstr>Partial Pressure Gradients and Gas Solubilities</vt:lpstr>
      <vt:lpstr>Partial Pressure Gradients</vt:lpstr>
      <vt:lpstr>Oxygenation of Blood</vt:lpstr>
      <vt:lpstr>Surface Area and Thickness of the Respiratory Membrane</vt:lpstr>
      <vt:lpstr>Internal Respiration</vt:lpstr>
      <vt:lpstr>Oxygen Transport</vt:lpstr>
      <vt:lpstr>Hemoglobin (Hb)</vt:lpstr>
      <vt:lpstr>Influence of PO2 on Hemoglobin Saturation</vt:lpstr>
      <vt:lpstr>Hemoglobin Saturation Curve</vt:lpstr>
      <vt:lpstr>Hemoglobin Saturation Curve</vt:lpstr>
      <vt:lpstr>Other Factors Influencing Hemoglobin Saturation</vt:lpstr>
      <vt:lpstr>Other Factors Influencing Hemoglobin Saturation</vt:lpstr>
      <vt:lpstr>Factors That Increase Release of Oxygen by Hemoglobin</vt:lpstr>
      <vt:lpstr>Hemoglobin–Nitric Oxide Partnership</vt:lpstr>
      <vt:lpstr>Hemoglobin–Nitric Oxide Partnership</vt:lpstr>
      <vt:lpstr>Carbon Dioxide Transport</vt:lpstr>
      <vt:lpstr>Transport and Exchange of Carbon Dioxide</vt:lpstr>
      <vt:lpstr>Transport and Exchange of Carbon Dioxide</vt:lpstr>
      <vt:lpstr>Transport and Exchange of Carbon Dioxide</vt:lpstr>
      <vt:lpstr>Transport and Exchange of Carbon Dioxide</vt:lpstr>
      <vt:lpstr>Transport and Exchange of Carbon Dioxide</vt:lpstr>
      <vt:lpstr>Influence of Carbon Dioxide on Blood pH</vt:lpstr>
      <vt:lpstr>Control of Respiration:  Medullary Respiratory Centers</vt:lpstr>
      <vt:lpstr>Control of Respiration:  Medullary Respiratory Centers</vt:lpstr>
      <vt:lpstr>Control of Respiration: Pons Respiratory Centers</vt:lpstr>
      <vt:lpstr>Respiratory Adjustments: Exercise</vt:lpstr>
      <vt:lpstr>Respiratory Adjustments: Exercise</vt:lpstr>
      <vt:lpstr>Respiratory Adjustments: High Altitude</vt:lpstr>
      <vt:lpstr>Chronic Obstructive Pulmonary Disease (COPD)</vt:lpstr>
      <vt:lpstr>Asthma</vt:lpstr>
      <vt:lpstr>Tuberculosis</vt:lpstr>
      <vt:lpstr>Lung Cancer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acer</dc:creator>
  <cp:lastModifiedBy>acer</cp:lastModifiedBy>
  <cp:revision>8</cp:revision>
  <dcterms:created xsi:type="dcterms:W3CDTF">2006-08-16T00:00:00Z</dcterms:created>
  <dcterms:modified xsi:type="dcterms:W3CDTF">2022-11-18T18:06:49Z</dcterms:modified>
</cp:coreProperties>
</file>