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sldIdLst>
    <p:sldId id="256" r:id="rId2"/>
    <p:sldId id="258" r:id="rId3"/>
    <p:sldId id="265" r:id="rId4"/>
    <p:sldId id="510" r:id="rId5"/>
    <p:sldId id="284" r:id="rId6"/>
    <p:sldId id="287" r:id="rId7"/>
    <p:sldId id="286" r:id="rId8"/>
    <p:sldId id="288" r:id="rId9"/>
    <p:sldId id="509" r:id="rId10"/>
    <p:sldId id="300" r:id="rId11"/>
    <p:sldId id="310" r:id="rId12"/>
    <p:sldId id="312" r:id="rId13"/>
    <p:sldId id="313" r:id="rId14"/>
    <p:sldId id="315" r:id="rId15"/>
    <p:sldId id="316" r:id="rId16"/>
    <p:sldId id="318" r:id="rId17"/>
    <p:sldId id="511" r:id="rId18"/>
    <p:sldId id="322" r:id="rId19"/>
    <p:sldId id="323" r:id="rId20"/>
    <p:sldId id="324" r:id="rId21"/>
    <p:sldId id="329" r:id="rId22"/>
    <p:sldId id="331" r:id="rId23"/>
    <p:sldId id="332" r:id="rId24"/>
    <p:sldId id="334" r:id="rId25"/>
    <p:sldId id="336" r:id="rId26"/>
    <p:sldId id="345" r:id="rId27"/>
    <p:sldId id="346" r:id="rId28"/>
    <p:sldId id="347" r:id="rId29"/>
    <p:sldId id="349" r:id="rId30"/>
    <p:sldId id="351" r:id="rId31"/>
    <p:sldId id="354" r:id="rId32"/>
    <p:sldId id="348" r:id="rId33"/>
    <p:sldId id="355" r:id="rId34"/>
    <p:sldId id="356" r:id="rId35"/>
    <p:sldId id="358" r:id="rId36"/>
    <p:sldId id="374" r:id="rId37"/>
    <p:sldId id="376" r:id="rId38"/>
    <p:sldId id="377" r:id="rId39"/>
    <p:sldId id="378" r:id="rId40"/>
    <p:sldId id="383" r:id="rId41"/>
    <p:sldId id="379" r:id="rId42"/>
    <p:sldId id="380" r:id="rId43"/>
    <p:sldId id="384" r:id="rId44"/>
    <p:sldId id="385" r:id="rId45"/>
    <p:sldId id="399" r:id="rId46"/>
    <p:sldId id="512" r:id="rId47"/>
    <p:sldId id="410" r:id="rId48"/>
    <p:sldId id="513" r:id="rId49"/>
    <p:sldId id="514" r:id="rId50"/>
    <p:sldId id="515" r:id="rId51"/>
    <p:sldId id="516" r:id="rId52"/>
    <p:sldId id="518" r:id="rId53"/>
    <p:sldId id="519" r:id="rId54"/>
    <p:sldId id="521" r:id="rId55"/>
    <p:sldId id="523" r:id="rId56"/>
    <p:sldId id="525" r:id="rId57"/>
    <p:sldId id="526" r:id="rId58"/>
    <p:sldId id="528" r:id="rId59"/>
    <p:sldId id="529" r:id="rId60"/>
    <p:sldId id="530" r:id="rId61"/>
    <p:sldId id="535" r:id="rId62"/>
    <p:sldId id="537" r:id="rId63"/>
    <p:sldId id="538" r:id="rId64"/>
    <p:sldId id="539" r:id="rId65"/>
    <p:sldId id="540" r:id="rId66"/>
    <p:sldId id="541" r:id="rId67"/>
    <p:sldId id="543" r:id="rId68"/>
    <p:sldId id="567" r:id="rId69"/>
    <p:sldId id="564" r:id="rId70"/>
    <p:sldId id="565" r:id="rId71"/>
    <p:sldId id="566" r:id="rId72"/>
    <p:sldId id="56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EA77-8684-4411-A85A-DA34C160415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8610-2F0B-4C40-B17B-F776D4CB1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2B73-8860-49BE-81AE-D940967215B2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F046-3232-4A79-B01C-A2A425AE4EF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C5F7-C43B-4D59-A737-A5DD8A05A40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3C2B-9399-4E1A-9A2E-0DC6388B0F0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DE87-6450-4B78-B45D-0CD9C87C867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DF3A-E89F-4B7C-B15C-02181EC3915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F8D9-AA5D-40BC-B6ED-507E26288578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FC47-EC67-4098-8528-C5BC4AD25C7F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7035-0C38-435C-A52B-F4FFF281DAA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4DC1-883A-4535-9F25-7AC21BF138FD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1F0-3720-4FA8-8BDB-83CF3543A16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1BB1-BFBD-4C6F-9327-87ACDA18E65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FUNDAMENTALS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(FOUNDATIONS)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Salah A. Martin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tx1"/>
                </a:solidFill>
                <a:latin typeface="Agency FB" pitchFamily="34" charset="0"/>
              </a:rPr>
              <a:t>salahmartin.yolasite.com</a:t>
            </a:r>
            <a:endParaRPr lang="en-US" b="1" i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BODY CAVITIES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Dorsal cavity </a:t>
            </a:r>
            <a:r>
              <a:rPr lang="en-US" dirty="0"/>
              <a:t>protects the nervous system, and is divided into two subdivisions</a:t>
            </a:r>
          </a:p>
          <a:p>
            <a:pPr lvl="1"/>
            <a:r>
              <a:rPr lang="en-US" b="1" dirty="0"/>
              <a:t>Cranial cavity </a:t>
            </a:r>
            <a:r>
              <a:rPr lang="en-US" dirty="0"/>
              <a:t>is within the skull and encases the brain</a:t>
            </a:r>
          </a:p>
          <a:p>
            <a:pPr lvl="1"/>
            <a:r>
              <a:rPr lang="en-US" b="1" dirty="0"/>
              <a:t>Vertebral cavity </a:t>
            </a:r>
            <a:r>
              <a:rPr lang="en-US" dirty="0"/>
              <a:t>runs within the vertebral column and encases the spinal cord</a:t>
            </a:r>
          </a:p>
          <a:p>
            <a:r>
              <a:rPr lang="en-US" b="1" dirty="0"/>
              <a:t>Ventral cavity </a:t>
            </a:r>
            <a:r>
              <a:rPr lang="en-US" dirty="0"/>
              <a:t>houses the internal organs (</a:t>
            </a:r>
            <a:r>
              <a:rPr lang="en-US" b="1" dirty="0"/>
              <a:t>viscera</a:t>
            </a:r>
            <a:r>
              <a:rPr lang="en-US" dirty="0"/>
              <a:t>), and is divided into two subdivisions: </a:t>
            </a:r>
            <a:r>
              <a:rPr lang="en-US" dirty="0" smtClean="0"/>
              <a:t>B </a:t>
            </a:r>
            <a:r>
              <a:rPr lang="en-US" dirty="0"/>
              <a:t>and </a:t>
            </a:r>
            <a:r>
              <a:rPr lang="en-US" b="1" dirty="0" err="1" smtClean="0"/>
              <a:t>abdominopelvic</a:t>
            </a:r>
            <a:endParaRPr lang="en-US" b="1" dirty="0"/>
          </a:p>
        </p:txBody>
      </p:sp>
      <p:pic>
        <p:nvPicPr>
          <p:cNvPr id="5" name="Picture 2" descr="&#10;0109ab.jpg                                                     0001B6F5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5" b="4999"/>
          <a:stretch/>
        </p:blipFill>
        <p:spPr bwMode="auto">
          <a:xfrm>
            <a:off x="4415859" y="865858"/>
            <a:ext cx="4728141" cy="52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46C0-232F-4F44-A760-96288942C55F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CELLS AND ORGANELLES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4267200" cy="5638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cell</a:t>
            </a:r>
            <a:r>
              <a:rPr lang="en-US" dirty="0"/>
              <a:t> is the </a:t>
            </a:r>
            <a:r>
              <a:rPr lang="en-US" b="1" i="1" dirty="0"/>
              <a:t>basic structural and functional unit of life</a:t>
            </a:r>
          </a:p>
          <a:p>
            <a:r>
              <a:rPr lang="en-US" dirty="0"/>
              <a:t>Organismal activity depends on individual and collective activity of cells</a:t>
            </a:r>
          </a:p>
          <a:p>
            <a:r>
              <a:rPr lang="en-US" dirty="0"/>
              <a:t>Biochemical activities of cells are dictated by subcellular structure</a:t>
            </a:r>
          </a:p>
          <a:p>
            <a:r>
              <a:rPr lang="en-US" dirty="0"/>
              <a:t>Continuity of life has a cellular basis</a:t>
            </a:r>
          </a:p>
        </p:txBody>
      </p:sp>
      <p:pic>
        <p:nvPicPr>
          <p:cNvPr id="5" name="Picture 2" descr="0301.jpg                                                       0001B72F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200" y="1752600"/>
            <a:ext cx="435739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09A0-05B1-4CF1-96A6-2E4A737DC34D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Plasma Membrane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610600" cy="2819401"/>
          </a:xfrm>
        </p:spPr>
        <p:txBody>
          <a:bodyPr>
            <a:normAutofit/>
          </a:bodyPr>
          <a:lstStyle/>
          <a:p>
            <a:r>
              <a:rPr lang="en-US" dirty="0"/>
              <a:t>Separates intracellular fluids from extracellular fluids</a:t>
            </a:r>
          </a:p>
          <a:p>
            <a:r>
              <a:rPr lang="en-US" dirty="0"/>
              <a:t>Plays a dynamic role in cellular activity</a:t>
            </a:r>
          </a:p>
          <a:p>
            <a:r>
              <a:rPr lang="en-US" b="1" dirty="0" err="1"/>
              <a:t>Glycocalyx</a:t>
            </a:r>
            <a:r>
              <a:rPr lang="en-US" dirty="0"/>
              <a:t> is a glycoprotein area abutting the cell that provides highly specific biological markers by which cells recognize one another</a:t>
            </a:r>
          </a:p>
        </p:txBody>
      </p:sp>
      <p:pic>
        <p:nvPicPr>
          <p:cNvPr id="5" name="Content Placeholder 4" descr="0302.jpg                                                       0001B72F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2" b="8482"/>
          <a:stretch/>
        </p:blipFill>
        <p:spPr bwMode="auto">
          <a:xfrm>
            <a:off x="228600" y="3942206"/>
            <a:ext cx="8686800" cy="29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C4E2-FA6B-459E-891D-5CB1B4D94A38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Fluid Mosaic Model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839200" cy="2895600"/>
          </a:xfrm>
        </p:spPr>
        <p:txBody>
          <a:bodyPr>
            <a:normAutofit/>
          </a:bodyPr>
          <a:lstStyle/>
          <a:p>
            <a:r>
              <a:rPr lang="en-US" b="1" dirty="0"/>
              <a:t>Double bilayer of lipids </a:t>
            </a:r>
            <a:r>
              <a:rPr lang="en-US" dirty="0"/>
              <a:t>with imbedded, dispersed </a:t>
            </a:r>
            <a:r>
              <a:rPr lang="en-US" b="1" dirty="0"/>
              <a:t>proteins</a:t>
            </a:r>
          </a:p>
          <a:p>
            <a:r>
              <a:rPr lang="en-US" dirty="0"/>
              <a:t>Bilayer consists of </a:t>
            </a:r>
            <a:r>
              <a:rPr lang="en-US" b="1" dirty="0"/>
              <a:t>phospholipids</a:t>
            </a:r>
            <a:r>
              <a:rPr lang="en-US" dirty="0"/>
              <a:t>, </a:t>
            </a:r>
            <a:r>
              <a:rPr lang="en-US" b="1" dirty="0"/>
              <a:t>cholesterol</a:t>
            </a:r>
            <a:r>
              <a:rPr lang="en-US" dirty="0"/>
              <a:t>, and </a:t>
            </a:r>
            <a:r>
              <a:rPr lang="en-US" b="1" dirty="0"/>
              <a:t>glycolipids</a:t>
            </a:r>
          </a:p>
          <a:p>
            <a:pPr lvl="1"/>
            <a:r>
              <a:rPr lang="en-US" dirty="0"/>
              <a:t>Glycolipids are lipids with bound carbohydrate</a:t>
            </a:r>
          </a:p>
          <a:p>
            <a:pPr lvl="1"/>
            <a:r>
              <a:rPr lang="en-US" dirty="0"/>
              <a:t>Phospholipids have hydrophobic and hydrophilic </a:t>
            </a:r>
            <a:r>
              <a:rPr lang="en-US" dirty="0" err="1"/>
              <a:t>bipoles</a:t>
            </a:r>
            <a:endParaRPr lang="en-US" dirty="0"/>
          </a:p>
        </p:txBody>
      </p:sp>
      <p:pic>
        <p:nvPicPr>
          <p:cNvPr id="5" name="Content Placeholder 4" descr="0302.jpg                                                       0001B72F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2" b="8482"/>
          <a:stretch/>
        </p:blipFill>
        <p:spPr bwMode="auto">
          <a:xfrm>
            <a:off x="465277" y="3962400"/>
            <a:ext cx="81453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B4DB-D04B-4BE2-9A1B-0AE48F0D7422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Functions of Membrane Proteins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41538"/>
            <a:ext cx="2514600" cy="3155950"/>
          </a:xfrm>
        </p:spPr>
        <p:txBody>
          <a:bodyPr>
            <a:normAutofit fontScale="92500"/>
          </a:bodyPr>
          <a:lstStyle/>
          <a:p>
            <a:r>
              <a:rPr lang="en-US" dirty="0"/>
              <a:t>Transport</a:t>
            </a:r>
          </a:p>
          <a:p>
            <a:r>
              <a:rPr lang="en-US" dirty="0"/>
              <a:t>Enzymatic activity</a:t>
            </a:r>
          </a:p>
          <a:p>
            <a:r>
              <a:rPr lang="en-US" dirty="0"/>
              <a:t>Receptors for signal transduction</a:t>
            </a:r>
          </a:p>
        </p:txBody>
      </p:sp>
      <p:pic>
        <p:nvPicPr>
          <p:cNvPr id="124933" name="Picture 5" descr=" 0303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2286000" y="685801"/>
            <a:ext cx="685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2205-01CE-495A-A615-2F64EBBA983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7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Functions of Membrane Proteins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55738"/>
            <a:ext cx="3048000" cy="45275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Intercellular adhesion</a:t>
            </a:r>
          </a:p>
          <a:p>
            <a:r>
              <a:rPr lang="en-US" dirty="0"/>
              <a:t>Cell-cell recognition</a:t>
            </a:r>
          </a:p>
          <a:p>
            <a:r>
              <a:rPr lang="en-US" dirty="0"/>
              <a:t>Attachment to cytoskeleton and extracellular matrix</a:t>
            </a:r>
          </a:p>
        </p:txBody>
      </p:sp>
      <p:pic>
        <p:nvPicPr>
          <p:cNvPr id="125957" name="Picture 5" descr=" 0303b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048000" y="914400"/>
            <a:ext cx="58166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3FCC-DEF3-4713-9013-DF1D1480C61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Membrane Junctions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334000" cy="5867400"/>
          </a:xfrm>
        </p:spPr>
        <p:txBody>
          <a:bodyPr>
            <a:normAutofit/>
          </a:bodyPr>
          <a:lstStyle/>
          <a:p>
            <a:r>
              <a:rPr lang="en-US" sz="3600" b="1" dirty="0"/>
              <a:t>Tight junction </a:t>
            </a:r>
            <a:r>
              <a:rPr lang="en-US" sz="3600" dirty="0"/>
              <a:t>– impermeable junction that encircles the cell </a:t>
            </a:r>
          </a:p>
          <a:p>
            <a:r>
              <a:rPr lang="en-US" sz="3600" b="1" dirty="0"/>
              <a:t>Desmosome</a:t>
            </a:r>
            <a:r>
              <a:rPr lang="en-US" sz="3600" dirty="0"/>
              <a:t> – anchoring junction scattered along the sides of cells</a:t>
            </a:r>
          </a:p>
          <a:p>
            <a:r>
              <a:rPr lang="en-US" sz="3600" b="1" dirty="0"/>
              <a:t>Gap junction </a:t>
            </a:r>
            <a:r>
              <a:rPr lang="en-US" sz="3600" dirty="0"/>
              <a:t>– a nexus that allows chemical substances to pass between cells</a:t>
            </a:r>
          </a:p>
        </p:txBody>
      </p:sp>
      <p:pic>
        <p:nvPicPr>
          <p:cNvPr id="4" name="Picture 4" descr=" 0304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4" t="4753" b="52499"/>
          <a:stretch/>
        </p:blipFill>
        <p:spPr bwMode="auto">
          <a:xfrm>
            <a:off x="5867400" y="609600"/>
            <a:ext cx="2819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0304b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1" t="21520" b="11292"/>
          <a:stretch/>
        </p:blipFill>
        <p:spPr bwMode="auto">
          <a:xfrm>
            <a:off x="5943600" y="2375941"/>
            <a:ext cx="2168578" cy="19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 0304c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1" t="22613" r="-1753" b="-11374"/>
          <a:stretch/>
        </p:blipFill>
        <p:spPr bwMode="auto">
          <a:xfrm>
            <a:off x="6001687" y="4038600"/>
            <a:ext cx="2634521" cy="31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B77C-DBD6-4798-9B69-48601D8786FB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TRANSPORT ACROSS CELL MEMBRANES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either passive or active</a:t>
            </a:r>
          </a:p>
          <a:p>
            <a:r>
              <a:rPr lang="en-US" dirty="0" smtClean="0"/>
              <a:t>Passive transport include</a:t>
            </a:r>
          </a:p>
          <a:p>
            <a:pPr lvl="1"/>
            <a:r>
              <a:rPr lang="en-US" b="1" dirty="0" smtClean="0"/>
              <a:t>Bulk flow</a:t>
            </a:r>
          </a:p>
          <a:p>
            <a:pPr lvl="1"/>
            <a:r>
              <a:rPr lang="en-US" b="1" dirty="0" smtClean="0"/>
              <a:t>Simple diffusion</a:t>
            </a:r>
          </a:p>
          <a:p>
            <a:pPr lvl="1"/>
            <a:r>
              <a:rPr lang="en-US" b="1" dirty="0" smtClean="0"/>
              <a:t>Facilitated Diffusion, and </a:t>
            </a:r>
          </a:p>
          <a:p>
            <a:pPr lvl="1"/>
            <a:r>
              <a:rPr lang="en-US" b="1" dirty="0" smtClean="0"/>
              <a:t>Osmosis</a:t>
            </a:r>
          </a:p>
          <a:p>
            <a:r>
              <a:rPr lang="en-US" dirty="0" smtClean="0"/>
              <a:t>Active Transport include</a:t>
            </a:r>
          </a:p>
          <a:p>
            <a:pPr lvl="1"/>
            <a:r>
              <a:rPr lang="en-US" b="1" dirty="0" smtClean="0"/>
              <a:t>Primary</a:t>
            </a:r>
          </a:p>
          <a:p>
            <a:pPr lvl="1"/>
            <a:r>
              <a:rPr lang="en-US" b="1" dirty="0" smtClean="0"/>
              <a:t>Secondary and </a:t>
            </a:r>
          </a:p>
          <a:p>
            <a:pPr lvl="1"/>
            <a:r>
              <a:rPr lang="en-US" b="1" dirty="0" smtClean="0"/>
              <a:t>Vesicular Transport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5F6-DC50-4B01-9E0A-4DD5029F05C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Passive Membrane Transport: Diffusion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8475"/>
            <a:ext cx="3886200" cy="3897313"/>
          </a:xfrm>
        </p:spPr>
        <p:txBody>
          <a:bodyPr/>
          <a:lstStyle/>
          <a:p>
            <a:r>
              <a:rPr lang="en-US" b="1" dirty="0"/>
              <a:t>Simple diffusion </a:t>
            </a:r>
            <a:r>
              <a:rPr lang="en-US" dirty="0"/>
              <a:t>– nonpolar and lipid- soluble substances </a:t>
            </a:r>
          </a:p>
          <a:p>
            <a:pPr lvl="1"/>
            <a:r>
              <a:rPr lang="en-US" dirty="0"/>
              <a:t>Diffuse directly through the lipid bilayer</a:t>
            </a:r>
          </a:p>
          <a:p>
            <a:pPr lvl="1"/>
            <a:r>
              <a:rPr lang="en-US" dirty="0"/>
              <a:t>Diffuse through channel proteins</a:t>
            </a:r>
          </a:p>
        </p:txBody>
      </p:sp>
      <p:pic>
        <p:nvPicPr>
          <p:cNvPr id="138245" name="Picture 5" descr=" 0306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4038600" y="1600200"/>
            <a:ext cx="4648200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81F-386A-4FFC-BEAF-BC1F0D13460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Passive Membrane Transport: Diffusion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25650"/>
            <a:ext cx="3352800" cy="33813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Facilitated diffusion </a:t>
            </a:r>
            <a:r>
              <a:rPr lang="en-US" dirty="0" smtClean="0"/>
              <a:t>– </a:t>
            </a:r>
            <a:r>
              <a:rPr lang="en-US" dirty="0"/>
              <a:t>large, polar molecules such as simple sugars </a:t>
            </a:r>
          </a:p>
          <a:p>
            <a:pPr lvl="1"/>
            <a:r>
              <a:rPr lang="en-US" dirty="0"/>
              <a:t>Combine with protein carriers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3.6b</a:t>
            </a:r>
          </a:p>
        </p:txBody>
      </p:sp>
      <p:pic>
        <p:nvPicPr>
          <p:cNvPr id="139269" name="Picture 5" descr=" 0306b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1676400"/>
            <a:ext cx="47244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A80-9605-4991-B234-99ECB354C5C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 OF PHYSIOLOGY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Physiology</a:t>
            </a:r>
            <a:r>
              <a:rPr lang="en-US" dirty="0" smtClean="0"/>
              <a:t> </a:t>
            </a:r>
            <a:r>
              <a:rPr lang="en-US" dirty="0"/>
              <a:t>– the study of the </a:t>
            </a:r>
            <a:r>
              <a:rPr lang="en-US" i="1" dirty="0"/>
              <a:t>function</a:t>
            </a:r>
            <a:r>
              <a:rPr lang="en-US" dirty="0"/>
              <a:t> of the body’s structural </a:t>
            </a:r>
            <a:r>
              <a:rPr lang="en-US" dirty="0" smtClean="0"/>
              <a:t>machinery</a:t>
            </a:r>
          </a:p>
          <a:p>
            <a:r>
              <a:rPr lang="en-US" dirty="0"/>
              <a:t>Considers the operation of specific organ systems</a:t>
            </a:r>
          </a:p>
          <a:p>
            <a:pPr lvl="1"/>
            <a:r>
              <a:rPr lang="en-US" dirty="0"/>
              <a:t>Renal – kidney function</a:t>
            </a:r>
          </a:p>
          <a:p>
            <a:pPr lvl="1"/>
            <a:r>
              <a:rPr lang="en-US" dirty="0"/>
              <a:t>Neurophysiology – workings of the nervous system</a:t>
            </a:r>
          </a:p>
          <a:p>
            <a:pPr lvl="1"/>
            <a:r>
              <a:rPr lang="en-US" dirty="0"/>
              <a:t>Cardiovascular – operation of the heart and blood vessels</a:t>
            </a:r>
          </a:p>
          <a:p>
            <a:r>
              <a:rPr lang="en-US" dirty="0"/>
              <a:t>Focuses on the functions of the body, often at the </a:t>
            </a:r>
            <a:r>
              <a:rPr lang="en-US" b="1" dirty="0"/>
              <a:t>cellula</a:t>
            </a:r>
            <a:r>
              <a:rPr lang="en-US" dirty="0"/>
              <a:t>r or </a:t>
            </a:r>
            <a:r>
              <a:rPr lang="en-US" b="1" dirty="0"/>
              <a:t>molecular </a:t>
            </a:r>
            <a:r>
              <a:rPr lang="en-US" b="1" dirty="0" smtClean="0"/>
              <a:t>level</a:t>
            </a:r>
          </a:p>
          <a:p>
            <a:r>
              <a:rPr lang="en-US" dirty="0"/>
              <a:t>Understanding physiology also requires a knowledge of </a:t>
            </a:r>
            <a:r>
              <a:rPr lang="en-US" i="1" dirty="0"/>
              <a:t>physics</a:t>
            </a:r>
            <a:r>
              <a:rPr lang="en-US" dirty="0"/>
              <a:t>, which explains electrical currents, blood pressure, and the way muscle uses bone for </a:t>
            </a:r>
            <a:r>
              <a:rPr lang="en-US" dirty="0" smtClean="0"/>
              <a:t>movement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C98F-CD18-4117-9C24-A9AA6E1A750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Passive Membrane Transport: Osmosis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3155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Occurs when the concentration of solvent is different on opposite sides of a membrane </a:t>
            </a:r>
          </a:p>
          <a:p>
            <a:r>
              <a:rPr lang="en-US" dirty="0"/>
              <a:t>Diffusion of water across a semipermeable membrane</a:t>
            </a:r>
          </a:p>
          <a:p>
            <a:r>
              <a:rPr lang="en-US" b="1" dirty="0" err="1"/>
              <a:t>Osmolarity</a:t>
            </a:r>
            <a:r>
              <a:rPr lang="en-US" b="1" dirty="0"/>
              <a:t> </a:t>
            </a:r>
            <a:r>
              <a:rPr lang="en-US" dirty="0"/>
              <a:t>– total concentration of solute particles in a solution</a:t>
            </a:r>
          </a:p>
        </p:txBody>
      </p:sp>
      <p:pic>
        <p:nvPicPr>
          <p:cNvPr id="4" name="Picture 3" descr=" 0307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1676400" y="3657600"/>
            <a:ext cx="5791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803-BB6F-4EEE-A5D7-0CED19A8B7D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Tonicity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9950"/>
            <a:ext cx="8458200" cy="31559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Isotonic </a:t>
            </a:r>
            <a:r>
              <a:rPr lang="en-US" dirty="0"/>
              <a:t>– solutions with the same solute concentration as that of the cytosol</a:t>
            </a:r>
          </a:p>
          <a:p>
            <a:r>
              <a:rPr lang="en-US" b="1" dirty="0"/>
              <a:t>Hypertonic</a:t>
            </a:r>
            <a:r>
              <a:rPr lang="en-US" dirty="0"/>
              <a:t> – solutions having greater solute concentration than that of the cytosol</a:t>
            </a:r>
          </a:p>
          <a:p>
            <a:r>
              <a:rPr lang="en-US" b="1" dirty="0"/>
              <a:t>Hypotonic </a:t>
            </a:r>
            <a:r>
              <a:rPr lang="en-US" dirty="0"/>
              <a:t>– solutions having lesser solute concentration than that of the cytosol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D87-A958-47BC-A21D-FC129B21E5E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8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Active Transport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09013" cy="1166813"/>
          </a:xfrm>
        </p:spPr>
        <p:txBody>
          <a:bodyPr/>
          <a:lstStyle/>
          <a:p>
            <a:r>
              <a:rPr lang="en-US" dirty="0"/>
              <a:t>Uses ATP to move solutes across a membrane</a:t>
            </a:r>
          </a:p>
          <a:p>
            <a:r>
              <a:rPr lang="en-US" dirty="0"/>
              <a:t>Requires carrier proteins</a:t>
            </a:r>
          </a:p>
        </p:txBody>
      </p:sp>
      <p:pic>
        <p:nvPicPr>
          <p:cNvPr id="4" name="Picture 5" descr="0310.jpg 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609600" y="2209800"/>
            <a:ext cx="7924800" cy="45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BDC2-6B10-45C2-AFA4-BC0FBA515CEE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Types of Active Transport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791200"/>
          </a:xfrm>
        </p:spPr>
        <p:txBody>
          <a:bodyPr anchor="t">
            <a:normAutofit/>
          </a:bodyPr>
          <a:lstStyle/>
          <a:p>
            <a:r>
              <a:rPr lang="en-US" b="1" dirty="0" err="1"/>
              <a:t>Symport</a:t>
            </a:r>
            <a:r>
              <a:rPr lang="en-US" b="1" dirty="0"/>
              <a:t> system </a:t>
            </a:r>
            <a:r>
              <a:rPr lang="en-US" dirty="0"/>
              <a:t>– two substances are moved across a membrane in the same direction</a:t>
            </a:r>
          </a:p>
          <a:p>
            <a:r>
              <a:rPr lang="en-US" b="1" dirty="0" err="1" smtClean="0"/>
              <a:t>Antiport</a:t>
            </a:r>
            <a:r>
              <a:rPr lang="en-US" b="1" dirty="0" smtClean="0"/>
              <a:t> system </a:t>
            </a:r>
            <a:r>
              <a:rPr lang="en-US" dirty="0" smtClean="0"/>
              <a:t>– </a:t>
            </a:r>
            <a:r>
              <a:rPr lang="en-US" dirty="0"/>
              <a:t>two substances are moved across a membrane in opposite directions</a:t>
            </a:r>
          </a:p>
          <a:p>
            <a:r>
              <a:rPr lang="en-US" b="1" dirty="0"/>
              <a:t>Primary active transport </a:t>
            </a:r>
            <a:r>
              <a:rPr lang="en-US" dirty="0"/>
              <a:t>– hydrolysis of ATP phosphorylates the transport protein causing conformational </a:t>
            </a:r>
            <a:r>
              <a:rPr lang="en-US" dirty="0" smtClean="0"/>
              <a:t>change</a:t>
            </a:r>
          </a:p>
          <a:p>
            <a:r>
              <a:rPr lang="en-US" b="1" dirty="0"/>
              <a:t>Secondary active transport </a:t>
            </a:r>
            <a:r>
              <a:rPr lang="en-US" dirty="0"/>
              <a:t>– use of an exchange pump (such as the </a:t>
            </a:r>
            <a:r>
              <a:rPr lang="en-US" b="1" dirty="0"/>
              <a:t>Na</a:t>
            </a:r>
            <a:r>
              <a:rPr lang="en-US" b="1" baseline="30000" dirty="0"/>
              <a:t>+</a:t>
            </a:r>
            <a:r>
              <a:rPr lang="en-US" b="1" dirty="0"/>
              <a:t>-K</a:t>
            </a:r>
            <a:r>
              <a:rPr lang="en-US" b="1" baseline="30000" dirty="0"/>
              <a:t>+</a:t>
            </a:r>
            <a:r>
              <a:rPr lang="en-US" b="1" dirty="0"/>
              <a:t> pump</a:t>
            </a:r>
            <a:r>
              <a:rPr lang="en-US" dirty="0"/>
              <a:t>) indirectly to drive the transport of other </a:t>
            </a:r>
            <a:r>
              <a:rPr lang="en-US" dirty="0" smtClean="0"/>
              <a:t>solutes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81A0-2165-4082-90E8-4259FF09C33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458200" cy="5953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Vesicular Transport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 of large particles and macromolecules across plasma membranes</a:t>
            </a:r>
          </a:p>
          <a:p>
            <a:pPr lvl="1"/>
            <a:r>
              <a:rPr lang="en-US" b="1" dirty="0"/>
              <a:t>Exocytosis </a:t>
            </a:r>
            <a:r>
              <a:rPr lang="en-US" dirty="0"/>
              <a:t>– moves substance from the cell interior to the extracellular space</a:t>
            </a:r>
          </a:p>
          <a:p>
            <a:pPr lvl="1"/>
            <a:r>
              <a:rPr lang="en-US" b="1" dirty="0"/>
              <a:t>Endocytosis</a:t>
            </a:r>
            <a:r>
              <a:rPr lang="en-US" dirty="0"/>
              <a:t> – enables large particles and macromolecules to enter the cell</a:t>
            </a:r>
          </a:p>
          <a:p>
            <a:pPr lvl="1"/>
            <a:r>
              <a:rPr lang="en-US" b="1" dirty="0"/>
              <a:t>Phagocytosis </a:t>
            </a:r>
            <a:r>
              <a:rPr lang="en-US" dirty="0"/>
              <a:t>– pseudopods engulf solids and bring them into the cell’s interior </a:t>
            </a:r>
            <a:endParaRPr lang="en-US" dirty="0" smtClean="0"/>
          </a:p>
          <a:p>
            <a:pPr lvl="1"/>
            <a:r>
              <a:rPr lang="en-US" b="1" dirty="0"/>
              <a:t>Bulk-phase endocytosis </a:t>
            </a:r>
            <a:r>
              <a:rPr lang="en-US" dirty="0"/>
              <a:t>– the plasma membrane </a:t>
            </a:r>
            <a:r>
              <a:rPr lang="en-US" dirty="0" err="1"/>
              <a:t>infolds</a:t>
            </a:r>
            <a:r>
              <a:rPr lang="en-US" dirty="0"/>
              <a:t>, bringing extracellular fluid and solutes into the interior of the cell </a:t>
            </a:r>
          </a:p>
          <a:p>
            <a:pPr lvl="1"/>
            <a:r>
              <a:rPr lang="en-US" b="1" dirty="0"/>
              <a:t>Receptor-mediated transport </a:t>
            </a:r>
            <a:r>
              <a:rPr lang="en-US" dirty="0"/>
              <a:t>– uses </a:t>
            </a:r>
            <a:r>
              <a:rPr lang="en-US" dirty="0" err="1"/>
              <a:t>clathrin</a:t>
            </a:r>
            <a:r>
              <a:rPr lang="en-US" dirty="0"/>
              <a:t>-coated pits as the major mechanism for specific uptake of macromolecules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2DE5-FC66-4BD6-A026-6B86090ACFF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6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Vesicular Transport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7772400" y="6324600"/>
            <a:ext cx="890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3.12</a:t>
            </a:r>
          </a:p>
        </p:txBody>
      </p:sp>
      <p:pic>
        <p:nvPicPr>
          <p:cNvPr id="124932" name="Picture 4" descr=" 0312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4" b="8511"/>
          <a:stretch>
            <a:fillRect/>
          </a:stretch>
        </p:blipFill>
        <p:spPr bwMode="auto">
          <a:xfrm>
            <a:off x="228600" y="1039813"/>
            <a:ext cx="388620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 0312b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>
            <a:fillRect/>
          </a:stretch>
        </p:blipFill>
        <p:spPr bwMode="auto">
          <a:xfrm>
            <a:off x="4343400" y="1066800"/>
            <a:ext cx="4495800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 descr=" 0312c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5"/>
          <a:stretch>
            <a:fillRect/>
          </a:stretch>
        </p:blipFill>
        <p:spPr bwMode="auto">
          <a:xfrm>
            <a:off x="2209800" y="3886200"/>
            <a:ext cx="46482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746E-E52D-454D-A040-E2220B4AD27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Cytoplasm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3375"/>
            <a:ext cx="8458200" cy="42306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Cytoplasm</a:t>
            </a:r>
            <a:r>
              <a:rPr lang="en-US" dirty="0"/>
              <a:t> – material between plasma membrane and the nucleus</a:t>
            </a:r>
          </a:p>
          <a:p>
            <a:r>
              <a:rPr lang="en-US" b="1" dirty="0"/>
              <a:t>Cytosol</a:t>
            </a:r>
            <a:r>
              <a:rPr lang="en-US" dirty="0"/>
              <a:t> – largely water with dissolved protein, salts, sugars, and other solutes</a:t>
            </a:r>
          </a:p>
          <a:p>
            <a:r>
              <a:rPr lang="en-US" b="1" dirty="0"/>
              <a:t>Cytoplasmic</a:t>
            </a:r>
            <a:r>
              <a:rPr lang="en-US" dirty="0"/>
              <a:t> </a:t>
            </a:r>
            <a:r>
              <a:rPr lang="en-US" b="1" dirty="0"/>
              <a:t>organelles</a:t>
            </a:r>
            <a:r>
              <a:rPr lang="en-US" dirty="0"/>
              <a:t> – metabolic machinery of the cell</a:t>
            </a:r>
          </a:p>
          <a:p>
            <a:r>
              <a:rPr lang="en-US" b="1" dirty="0"/>
              <a:t>Inclusions</a:t>
            </a:r>
            <a:r>
              <a:rPr lang="en-US" dirty="0"/>
              <a:t> – chemical substances such as </a:t>
            </a:r>
            <a:r>
              <a:rPr lang="en-US" dirty="0" err="1"/>
              <a:t>glycosomes</a:t>
            </a:r>
            <a:r>
              <a:rPr lang="en-US" dirty="0"/>
              <a:t>, glycogen granules, and pigment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793C-9817-402A-8783-78E95F74A8C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Cytoplasmic Organelles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39938"/>
            <a:ext cx="8458200" cy="3363912"/>
          </a:xfrm>
        </p:spPr>
        <p:txBody>
          <a:bodyPr/>
          <a:lstStyle/>
          <a:p>
            <a:r>
              <a:rPr lang="en-US" dirty="0"/>
              <a:t>Specialized cellular compartments</a:t>
            </a:r>
          </a:p>
          <a:p>
            <a:r>
              <a:rPr lang="en-US" dirty="0"/>
              <a:t>Membranous </a:t>
            </a:r>
          </a:p>
          <a:p>
            <a:pPr lvl="1"/>
            <a:r>
              <a:rPr lang="en-US" b="1" dirty="0"/>
              <a:t>Mitochondria, peroxisomes, lysosomes, endoplasmic reticulum, and Golgi apparatus</a:t>
            </a:r>
          </a:p>
          <a:p>
            <a:r>
              <a:rPr lang="en-US" dirty="0" err="1"/>
              <a:t>Nonmembranous</a:t>
            </a:r>
            <a:endParaRPr lang="en-US" dirty="0"/>
          </a:p>
          <a:p>
            <a:pPr lvl="1"/>
            <a:r>
              <a:rPr lang="en-US" b="1" dirty="0"/>
              <a:t>Cytoskeleton, centrioles, and ribosomes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C575-ECF6-44DC-8BCA-83597081C0A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Mitochondria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25550"/>
            <a:ext cx="3352800" cy="4984750"/>
          </a:xfrm>
        </p:spPr>
        <p:txBody>
          <a:bodyPr>
            <a:normAutofit fontScale="92500"/>
          </a:bodyPr>
          <a:lstStyle/>
          <a:p>
            <a:r>
              <a:rPr lang="en-US"/>
              <a:t>Double membrane structure with shelflike cristae</a:t>
            </a:r>
          </a:p>
          <a:p>
            <a:r>
              <a:rPr lang="en-US"/>
              <a:t>Provide most of the cell’s ATP via aerobic cellular respiration</a:t>
            </a:r>
          </a:p>
          <a:p>
            <a:r>
              <a:rPr lang="en-US"/>
              <a:t>Contain their own DNA and RNA</a:t>
            </a:r>
          </a:p>
        </p:txBody>
      </p:sp>
      <p:pic>
        <p:nvPicPr>
          <p:cNvPr id="137221" name="Picture 5" descr=" 0315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657600" y="1447800"/>
            <a:ext cx="510540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ED0D-8B54-4E60-B581-8FA5AB8F5FB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Endoplasmic Reticulum (ER</a:t>
            </a:r>
            <a:r>
              <a:rPr lang="en-US" dirty="0"/>
              <a:t>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09013" cy="2241550"/>
          </a:xfrm>
        </p:spPr>
        <p:txBody>
          <a:bodyPr/>
          <a:lstStyle/>
          <a:p>
            <a:r>
              <a:rPr lang="en-US" dirty="0"/>
              <a:t>Interconnected tubes and parallel membranes enclosing cisternae</a:t>
            </a:r>
          </a:p>
          <a:p>
            <a:r>
              <a:rPr lang="en-US" dirty="0"/>
              <a:t>Continuous with the nuclear membrane</a:t>
            </a:r>
          </a:p>
          <a:p>
            <a:r>
              <a:rPr lang="en-US" dirty="0"/>
              <a:t>Two varieties – </a:t>
            </a:r>
            <a:r>
              <a:rPr lang="en-US" b="1" dirty="0"/>
              <a:t>rough ER and smooth ER</a:t>
            </a:r>
          </a:p>
        </p:txBody>
      </p:sp>
      <p:pic>
        <p:nvPicPr>
          <p:cNvPr id="4" name="Picture 4" descr="0316.jpg 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>
            <a:fillRect/>
          </a:stretch>
        </p:blipFill>
        <p:spPr bwMode="auto">
          <a:xfrm>
            <a:off x="181131" y="3026139"/>
            <a:ext cx="85344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87A3-CD73-4653-B568-0167C4A25FB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LEVELS OF BODY ORGANIZATIONS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95400"/>
            <a:ext cx="4267200" cy="5410200"/>
          </a:xfrm>
        </p:spPr>
        <p:txBody>
          <a:bodyPr>
            <a:normAutofit/>
          </a:bodyPr>
          <a:lstStyle/>
          <a:p>
            <a:r>
              <a:rPr lang="en-US" sz="3200" b="1" dirty="0"/>
              <a:t>Chemical</a:t>
            </a:r>
            <a:r>
              <a:rPr lang="en-US" sz="3200" dirty="0"/>
              <a:t> – atoms combined to form molecules</a:t>
            </a:r>
          </a:p>
          <a:p>
            <a:r>
              <a:rPr lang="en-US" sz="3200" b="1" dirty="0"/>
              <a:t>Cellular</a:t>
            </a:r>
            <a:r>
              <a:rPr lang="en-US" sz="3200" dirty="0"/>
              <a:t> – cells are made of molecules</a:t>
            </a:r>
          </a:p>
          <a:p>
            <a:r>
              <a:rPr lang="en-US" sz="3200" b="1" dirty="0"/>
              <a:t>Tissue</a:t>
            </a:r>
            <a:r>
              <a:rPr lang="en-US" sz="3200" dirty="0"/>
              <a:t> – consists of similar types of </a:t>
            </a:r>
            <a:r>
              <a:rPr lang="en-US" sz="3200" dirty="0" smtClean="0"/>
              <a:t>cells</a:t>
            </a:r>
            <a:endParaRPr lang="en-US" sz="3200" dirty="0"/>
          </a:p>
        </p:txBody>
      </p:sp>
      <p:pic>
        <p:nvPicPr>
          <p:cNvPr id="5" name="Picture 6" descr="0101.jpg                                                       0001B6F5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"/>
          <a:stretch>
            <a:fillRect/>
          </a:stretch>
        </p:blipFill>
        <p:spPr bwMode="auto">
          <a:xfrm>
            <a:off x="3980421" y="1371600"/>
            <a:ext cx="493497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C391-2356-433D-9DF9-F4A948ABADE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200400" cy="273050"/>
          </a:xfrm>
        </p:spPr>
        <p:txBody>
          <a:bodyPr/>
          <a:lstStyle/>
          <a:p>
            <a:r>
              <a:rPr lang="en-US" dirty="0" smtClean="0"/>
              <a:t>Physiology I-</a:t>
            </a:r>
            <a:r>
              <a:rPr lang="en-US" dirty="0" err="1" smtClean="0"/>
              <a:t>Fundementals</a:t>
            </a:r>
            <a:r>
              <a:rPr lang="en-US" dirty="0" smtClean="0"/>
              <a:t>-By </a:t>
            </a:r>
            <a:r>
              <a:rPr lang="en-US" dirty="0" err="1" smtClean="0"/>
              <a:t>Dr</a:t>
            </a:r>
            <a:r>
              <a:rPr lang="en-US" dirty="0" smtClean="0"/>
              <a:t> Salah A. 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Rough ER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8738"/>
            <a:ext cx="8609013" cy="2241550"/>
          </a:xfrm>
        </p:spPr>
        <p:txBody>
          <a:bodyPr>
            <a:normAutofit fontScale="92500"/>
          </a:bodyPr>
          <a:lstStyle/>
          <a:p>
            <a:r>
              <a:rPr lang="en-US"/>
              <a:t>External surface studded with ribosomes</a:t>
            </a:r>
          </a:p>
          <a:p>
            <a:r>
              <a:rPr lang="en-US"/>
              <a:t>Manufactures all secreted proteins</a:t>
            </a:r>
          </a:p>
          <a:p>
            <a:r>
              <a:rPr lang="en-US"/>
              <a:t>Responsible for the synthesis of integral membrane proteins and phospholipids for cell membranes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9AD7-EE54-4FD0-9BE4-300808D9C50B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76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Smooth ER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7913"/>
            <a:ext cx="8458200" cy="515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Tubules arranged in a looping network</a:t>
            </a:r>
          </a:p>
          <a:p>
            <a:pPr>
              <a:lnSpc>
                <a:spcPct val="90000"/>
              </a:lnSpc>
            </a:pPr>
            <a:r>
              <a:rPr lang="en-US" dirty="0"/>
              <a:t>Catalyzes the following reactions in various organs of the body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 the liver </a:t>
            </a:r>
            <a:r>
              <a:rPr lang="en-US" dirty="0"/>
              <a:t>– lipid and cholesterol metabolism, breakdown of glycogen and, along with the kidneys, detoxification of drugs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 the testes </a:t>
            </a:r>
            <a:r>
              <a:rPr lang="en-US" dirty="0"/>
              <a:t>– synthesis of steroid-based hormones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 the intestinal cells </a:t>
            </a:r>
            <a:r>
              <a:rPr lang="en-US" dirty="0"/>
              <a:t>– absorption, synthesis, and transport of fats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 skeletal and cardiac muscle </a:t>
            </a:r>
            <a:r>
              <a:rPr lang="en-US" dirty="0"/>
              <a:t>– storage and release of calcium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6E0-EAD1-411B-AEA4-8D27C0648D5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4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9175"/>
            <a:ext cx="8458200" cy="2859088"/>
          </a:xfrm>
        </p:spPr>
        <p:txBody>
          <a:bodyPr/>
          <a:lstStyle/>
          <a:p>
            <a:r>
              <a:rPr lang="en-US"/>
              <a:t>Granules containing protein and rRNA</a:t>
            </a:r>
          </a:p>
          <a:p>
            <a:r>
              <a:rPr lang="en-US"/>
              <a:t>Site of protein synthesis</a:t>
            </a:r>
          </a:p>
          <a:p>
            <a:r>
              <a:rPr lang="en-US"/>
              <a:t>Free ribosomes synthesize soluble proteins</a:t>
            </a:r>
          </a:p>
          <a:p>
            <a:r>
              <a:rPr lang="en-US"/>
              <a:t>Membrane-bound ribosomes synthesize proteins to be incorporated into membranes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ABF9-F372-4482-B766-E9DE5FEEDF0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Golgi Apparatus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3813"/>
            <a:ext cx="8534400" cy="4848225"/>
          </a:xfrm>
        </p:spPr>
        <p:txBody>
          <a:bodyPr>
            <a:normAutofit fontScale="92500"/>
          </a:bodyPr>
          <a:lstStyle/>
          <a:p>
            <a:r>
              <a:rPr lang="en-US"/>
              <a:t>Stacked and flattened membranous sacs</a:t>
            </a:r>
          </a:p>
          <a:p>
            <a:r>
              <a:rPr lang="en-US"/>
              <a:t>Functions in modification, concentration, and packaging of proteins</a:t>
            </a:r>
          </a:p>
          <a:p>
            <a:r>
              <a:rPr lang="en-US"/>
              <a:t>Transport vessels from the ER fuse with the cis face of the Golgi apparatus</a:t>
            </a:r>
          </a:p>
          <a:p>
            <a:r>
              <a:rPr lang="en-US"/>
              <a:t>Proteins then pass through the Golgi apparatus to the trans face</a:t>
            </a:r>
          </a:p>
          <a:p>
            <a:r>
              <a:rPr lang="en-US"/>
              <a:t>Secretory vesicles leave the trans face of the Golgi stack and move to designated parts of the cell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188-4B70-45C1-AE1B-8EB28827B88E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8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Golgi Apparatus</a:t>
            </a:r>
          </a:p>
        </p:txBody>
      </p:sp>
      <p:pic>
        <p:nvPicPr>
          <p:cNvPr id="146436" name="Picture 4" descr=" 0318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762000" y="755512"/>
            <a:ext cx="7772400" cy="61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9039-A7FF-40EC-93F3-F91DF0B682D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3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Lysosomes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1638"/>
            <a:ext cx="8458200" cy="4094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Spherical membranous bags containing digestive enzymes</a:t>
            </a:r>
          </a:p>
          <a:p>
            <a:r>
              <a:rPr lang="en-US" dirty="0"/>
              <a:t>Digest ingested bacteria, viruses, and toxins</a:t>
            </a:r>
          </a:p>
          <a:p>
            <a:r>
              <a:rPr lang="en-US" dirty="0"/>
              <a:t>Degrade nonfunctional organelles</a:t>
            </a:r>
          </a:p>
          <a:p>
            <a:r>
              <a:rPr lang="en-US" dirty="0"/>
              <a:t>Breakdown glycogen and release thyroid hormone</a:t>
            </a:r>
          </a:p>
          <a:p>
            <a:r>
              <a:rPr lang="en-US" dirty="0"/>
              <a:t>Breakdown </a:t>
            </a:r>
            <a:r>
              <a:rPr lang="en-US" dirty="0" err="1"/>
              <a:t>nonuseful</a:t>
            </a:r>
            <a:r>
              <a:rPr lang="en-US" dirty="0"/>
              <a:t> tissue</a:t>
            </a:r>
          </a:p>
          <a:p>
            <a:r>
              <a:rPr lang="en-US" dirty="0"/>
              <a:t>Breakdown bone to release Ca</a:t>
            </a:r>
            <a:r>
              <a:rPr lang="en-US" baseline="30000" dirty="0"/>
              <a:t>2+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1993-CDBA-4E9F-AD37-C17EE8C4F1A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3316288"/>
          </a:xfrm>
        </p:spPr>
        <p:txBody>
          <a:bodyPr/>
          <a:lstStyle/>
          <a:p>
            <a:r>
              <a:rPr lang="en-US" dirty="0"/>
              <a:t>Nuclear envelope, nucleoli, and chromatin</a:t>
            </a:r>
          </a:p>
          <a:p>
            <a:r>
              <a:rPr lang="en-US" dirty="0"/>
              <a:t>Gene-containing control center of the cell</a:t>
            </a:r>
          </a:p>
          <a:p>
            <a:r>
              <a:rPr lang="en-US" dirty="0"/>
              <a:t>Contains the genetic library with blueprints for nearly all cellular proteins</a:t>
            </a:r>
          </a:p>
          <a:p>
            <a:r>
              <a:rPr lang="en-US" dirty="0"/>
              <a:t>Dictates the kinds and amounts of proteins to be synthesized</a:t>
            </a:r>
          </a:p>
        </p:txBody>
      </p:sp>
      <p:pic>
        <p:nvPicPr>
          <p:cNvPr id="4" name="Picture 4" descr=" 0326a.jpg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314075" y="3733800"/>
            <a:ext cx="5867400" cy="27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29E0-9872-40D7-83DC-F80FBA5D07FD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5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Envelope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5213"/>
            <a:ext cx="8458200" cy="5305425"/>
          </a:xfrm>
        </p:spPr>
        <p:txBody>
          <a:bodyPr>
            <a:normAutofit fontScale="92500"/>
          </a:bodyPr>
          <a:lstStyle/>
          <a:p>
            <a:r>
              <a:rPr lang="en-US"/>
              <a:t>Selectively permeable double membrane barrier containing pores</a:t>
            </a:r>
          </a:p>
          <a:p>
            <a:r>
              <a:rPr lang="en-US"/>
              <a:t>Encloses jellylike nucleoplasm, which contains essential solutes</a:t>
            </a:r>
          </a:p>
          <a:p>
            <a:r>
              <a:rPr lang="en-US"/>
              <a:t>Outer membrane is continuous with the rough ER and is studded with ribosomes</a:t>
            </a:r>
          </a:p>
          <a:p>
            <a:r>
              <a:rPr lang="en-US"/>
              <a:t>Inner membrane is lined with the nuclear lamina, which maintains the shape of the nucleus</a:t>
            </a:r>
          </a:p>
          <a:p>
            <a:r>
              <a:rPr lang="en-US"/>
              <a:t>Pore complex regulates transport of large molecules into and out of the nucleus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076D-2DA2-40C9-8138-C91BC1D3AF0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4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Nucleoli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136900"/>
            <a:ext cx="8609013" cy="1166813"/>
          </a:xfrm>
        </p:spPr>
        <p:txBody>
          <a:bodyPr>
            <a:normAutofit fontScale="92500"/>
          </a:bodyPr>
          <a:lstStyle/>
          <a:p>
            <a:r>
              <a:rPr lang="en-US"/>
              <a:t>Dark-staining spherical bodies within the nucleus</a:t>
            </a:r>
          </a:p>
          <a:p>
            <a:r>
              <a:rPr lang="en-US"/>
              <a:t>Site of ribosome production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A7C8-654A-4F46-AD06-729E483EF1FD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0327.jpg 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r="13454" b="4999"/>
          <a:stretch>
            <a:fillRect/>
          </a:stretch>
        </p:blipFill>
        <p:spPr bwMode="auto">
          <a:xfrm>
            <a:off x="4495800" y="914400"/>
            <a:ext cx="388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Chromatin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23963"/>
            <a:ext cx="3962400" cy="4984750"/>
          </a:xfrm>
        </p:spPr>
        <p:txBody>
          <a:bodyPr>
            <a:normAutofit lnSpcReduction="10000"/>
          </a:bodyPr>
          <a:lstStyle/>
          <a:p>
            <a:r>
              <a:rPr lang="en-US"/>
              <a:t>Threadlike strands of DNA and histones</a:t>
            </a:r>
          </a:p>
          <a:p>
            <a:r>
              <a:rPr lang="en-US"/>
              <a:t>Arranged in fundamental units called nucleosomes</a:t>
            </a:r>
          </a:p>
          <a:p>
            <a:r>
              <a:rPr lang="en-US"/>
              <a:t>Form condensed, barlike bodies of chromosomes when the nucleus starts to divide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3.27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63C-FD45-458B-AB8E-69F96DC34B2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Body Organizations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>
            <a:normAutofit/>
          </a:bodyPr>
          <a:lstStyle/>
          <a:p>
            <a:r>
              <a:rPr lang="en-US" sz="3200" b="1" dirty="0"/>
              <a:t>Organ</a:t>
            </a:r>
            <a:r>
              <a:rPr lang="en-US" sz="3200" dirty="0"/>
              <a:t> – made up of different types of tissues</a:t>
            </a:r>
          </a:p>
          <a:p>
            <a:r>
              <a:rPr lang="en-US" sz="3200" b="1" dirty="0"/>
              <a:t>Organ system </a:t>
            </a:r>
            <a:r>
              <a:rPr lang="en-US" sz="3200" dirty="0"/>
              <a:t>– consists of different organs that work closely together</a:t>
            </a:r>
          </a:p>
          <a:p>
            <a:r>
              <a:rPr lang="en-US" sz="3200" b="1" dirty="0"/>
              <a:t>Organismal</a:t>
            </a:r>
            <a:r>
              <a:rPr lang="en-US" sz="3200" dirty="0"/>
              <a:t> – made up of the organ </a:t>
            </a:r>
            <a:r>
              <a:rPr lang="en-US" sz="3200" dirty="0" smtClean="0"/>
              <a:t>systems</a:t>
            </a:r>
            <a:endParaRPr lang="en-US" sz="3200" dirty="0"/>
          </a:p>
        </p:txBody>
      </p:sp>
      <p:pic>
        <p:nvPicPr>
          <p:cNvPr id="5" name="Picture 6" descr="0101.jpg                                                       0001B6F5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"/>
          <a:stretch>
            <a:fillRect/>
          </a:stretch>
        </p:blipFill>
        <p:spPr bwMode="auto">
          <a:xfrm>
            <a:off x="4565637" y="1371600"/>
            <a:ext cx="45783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3021-015F-436E-ABCB-8F42A677BB6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Cell Division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09013" cy="4572000"/>
          </a:xfrm>
        </p:spPr>
        <p:txBody>
          <a:bodyPr>
            <a:normAutofit/>
          </a:bodyPr>
          <a:lstStyle/>
          <a:p>
            <a:r>
              <a:rPr lang="en-US" dirty="0"/>
              <a:t>Essential for body growth and tissue repair</a:t>
            </a:r>
          </a:p>
          <a:p>
            <a:r>
              <a:rPr lang="en-US" dirty="0"/>
              <a:t>Mitosis – nuclear division</a:t>
            </a:r>
          </a:p>
          <a:p>
            <a:r>
              <a:rPr lang="en-US" dirty="0"/>
              <a:t>Cytokinesis – division of the </a:t>
            </a:r>
            <a:r>
              <a:rPr lang="en-US" dirty="0" smtClean="0"/>
              <a:t>cytoplasm</a:t>
            </a:r>
          </a:p>
          <a:p>
            <a:r>
              <a:rPr lang="en-US" dirty="0" smtClean="0"/>
              <a:t>Meiosis is the reduction division used in gamete formation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66B5-4727-49C9-BF92-46C8DF6D0CC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Cell Cycle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0875"/>
            <a:ext cx="3276600" cy="3600450"/>
          </a:xfrm>
        </p:spPr>
        <p:txBody>
          <a:bodyPr/>
          <a:lstStyle/>
          <a:p>
            <a:r>
              <a:rPr lang="en-US"/>
              <a:t>Interphase</a:t>
            </a:r>
          </a:p>
          <a:p>
            <a:pPr lvl="1"/>
            <a:r>
              <a:rPr lang="en-US"/>
              <a:t>Growth (G</a:t>
            </a:r>
            <a:r>
              <a:rPr lang="en-US" baseline="-25000"/>
              <a:t>1</a:t>
            </a:r>
            <a:r>
              <a:rPr lang="en-US"/>
              <a:t>), synthesis (S), growth (G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r>
              <a:rPr lang="en-US"/>
              <a:t>Mitotic phase</a:t>
            </a:r>
          </a:p>
          <a:p>
            <a:pPr lvl="1"/>
            <a:r>
              <a:rPr lang="en-US"/>
              <a:t>Mitosis and cytokinesis</a:t>
            </a:r>
          </a:p>
        </p:txBody>
      </p:sp>
      <p:pic>
        <p:nvPicPr>
          <p:cNvPr id="123909" name="Picture 5" descr="0328.jpg                                                       0001B72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581400" y="1066800"/>
            <a:ext cx="5230813" cy="55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F8A3-04B7-4D81-B633-F331CCAC9A2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6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Interphase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7775"/>
            <a:ext cx="8609013" cy="2401888"/>
          </a:xfrm>
        </p:spPr>
        <p:txBody>
          <a:bodyPr>
            <a:normAutofit fontScale="92500"/>
          </a:bodyPr>
          <a:lstStyle/>
          <a:p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 (gap 1) – metabolic activity and vigorous growth</a:t>
            </a:r>
          </a:p>
          <a:p>
            <a:r>
              <a:rPr lang="en-US"/>
              <a:t>G</a:t>
            </a:r>
            <a:r>
              <a:rPr lang="en-US" baseline="-25000"/>
              <a:t>0</a:t>
            </a:r>
            <a:r>
              <a:rPr lang="en-US"/>
              <a:t> – cells that permanently cease dividing</a:t>
            </a:r>
          </a:p>
          <a:p>
            <a:r>
              <a:rPr lang="en-US"/>
              <a:t>S (synthetic) – DNA replication</a:t>
            </a:r>
          </a:p>
          <a:p>
            <a:r>
              <a:rPr lang="en-US"/>
              <a:t>G</a:t>
            </a:r>
            <a:r>
              <a:rPr lang="en-US" baseline="-25000"/>
              <a:t>2</a:t>
            </a:r>
            <a:r>
              <a:rPr lang="en-US"/>
              <a:t> (gap 2) – preparation for division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0158-8919-4305-8150-97DB3F87D1A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3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Mitosis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7775"/>
            <a:ext cx="8609013" cy="2401888"/>
          </a:xfrm>
        </p:spPr>
        <p:txBody>
          <a:bodyPr/>
          <a:lstStyle/>
          <a:p>
            <a:r>
              <a:rPr lang="en-US"/>
              <a:t>Prophase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</a:t>
            </a:r>
          </a:p>
          <a:p>
            <a:r>
              <a:rPr lang="en-US"/>
              <a:t>Telophase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9E35-8E96-4028-8CEC-0EB9F03C6B1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0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Cytokinesis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76525"/>
            <a:ext cx="8609013" cy="2081213"/>
          </a:xfrm>
        </p:spPr>
        <p:txBody>
          <a:bodyPr>
            <a:normAutofit lnSpcReduction="10000"/>
          </a:bodyPr>
          <a:lstStyle/>
          <a:p>
            <a:r>
              <a:rPr lang="en-US"/>
              <a:t>Cleavage furrow formed in late anaphase by contractile ring</a:t>
            </a:r>
          </a:p>
          <a:p>
            <a:r>
              <a:rPr lang="en-US"/>
              <a:t>Cytoplasm is pinched into two parts after mitosis ends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803B-D189-433A-AA3F-CC3003404841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 Aging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Cells have specific lifespan depending on the type</a:t>
            </a:r>
          </a:p>
          <a:p>
            <a:r>
              <a:rPr lang="en-US" dirty="0" smtClean="0"/>
              <a:t>This result in functional decline as cells age</a:t>
            </a:r>
          </a:p>
          <a:p>
            <a:r>
              <a:rPr lang="en-US" dirty="0" smtClean="0"/>
              <a:t>This is as a consequence of:</a:t>
            </a:r>
          </a:p>
          <a:p>
            <a:pPr lvl="1"/>
            <a:r>
              <a:rPr lang="en-US" dirty="0" smtClean="0"/>
              <a:t>Error of the cell cycle</a:t>
            </a:r>
          </a:p>
          <a:p>
            <a:pPr lvl="1"/>
            <a:r>
              <a:rPr lang="en-US" dirty="0" smtClean="0"/>
              <a:t>Free radicals</a:t>
            </a:r>
          </a:p>
          <a:p>
            <a:pPr lvl="1"/>
            <a:r>
              <a:rPr lang="en-US" dirty="0" smtClean="0"/>
              <a:t>Environmental contaminants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8C2F-B4F6-40CB-9895-2EE56A047D70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8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Cells and Enzymes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Biochemical reactions in the cells depends of enzymes</a:t>
            </a:r>
          </a:p>
          <a:p>
            <a:r>
              <a:rPr lang="en-US" dirty="0" smtClean="0"/>
              <a:t>Enzymes are biological catalysts that function within specific temperature and pH ranges</a:t>
            </a:r>
          </a:p>
          <a:p>
            <a:r>
              <a:rPr lang="en-US" dirty="0" smtClean="0"/>
              <a:t>Most enzymes are named by adding –</a:t>
            </a:r>
            <a:r>
              <a:rPr lang="en-US" b="1" dirty="0" smtClean="0"/>
              <a:t>ASE</a:t>
            </a:r>
            <a:r>
              <a:rPr lang="en-US" dirty="0" smtClean="0"/>
              <a:t> to the name of the substrate e.g. Maltose/Maltase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B31B-8238-4EEB-A3F3-63BA8E337D8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2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638800"/>
          </a:xfrm>
        </p:spPr>
        <p:txBody>
          <a:bodyPr>
            <a:normAutofit/>
          </a:bodyPr>
          <a:lstStyle/>
          <a:p>
            <a:r>
              <a:rPr lang="en-US" sz="4000" dirty="0"/>
              <a:t>Groups of cells similar in structure and function</a:t>
            </a:r>
          </a:p>
          <a:p>
            <a:r>
              <a:rPr lang="en-US" sz="4000" dirty="0"/>
              <a:t>The four types of tissues</a:t>
            </a:r>
          </a:p>
          <a:p>
            <a:pPr lvl="1"/>
            <a:r>
              <a:rPr lang="en-US" sz="4000" b="1" dirty="0"/>
              <a:t>Epithelial</a:t>
            </a:r>
          </a:p>
          <a:p>
            <a:pPr lvl="1"/>
            <a:r>
              <a:rPr lang="en-US" sz="4000" b="1" dirty="0"/>
              <a:t>Connective</a:t>
            </a:r>
          </a:p>
          <a:p>
            <a:pPr lvl="1"/>
            <a:r>
              <a:rPr lang="en-US" sz="4000" b="1" dirty="0"/>
              <a:t>Muscle</a:t>
            </a:r>
          </a:p>
          <a:p>
            <a:pPr lvl="1"/>
            <a:r>
              <a:rPr lang="en-US" sz="4000" b="1" dirty="0"/>
              <a:t>Nerve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009B-34EE-4A4C-A695-AB79044756E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Epithelial Tissue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23925"/>
            <a:ext cx="8534400" cy="5465763"/>
          </a:xfrm>
        </p:spPr>
        <p:txBody>
          <a:bodyPr/>
          <a:lstStyle/>
          <a:p>
            <a:r>
              <a:rPr lang="en-US" b="1" dirty="0"/>
              <a:t>Cellularity</a:t>
            </a:r>
            <a:r>
              <a:rPr lang="en-US" dirty="0"/>
              <a:t> – composed almost entirely of cells</a:t>
            </a:r>
          </a:p>
          <a:p>
            <a:r>
              <a:rPr lang="en-US" b="1" dirty="0"/>
              <a:t>Special</a:t>
            </a:r>
            <a:r>
              <a:rPr lang="en-US" dirty="0"/>
              <a:t> </a:t>
            </a:r>
            <a:r>
              <a:rPr lang="en-US" b="1" dirty="0"/>
              <a:t>contacts</a:t>
            </a:r>
            <a:r>
              <a:rPr lang="en-US" dirty="0"/>
              <a:t> – form continuous sheets held together by tight junctions and desmosomes</a:t>
            </a:r>
          </a:p>
          <a:p>
            <a:r>
              <a:rPr lang="en-US" b="1" dirty="0"/>
              <a:t>Polarity</a:t>
            </a:r>
            <a:r>
              <a:rPr lang="en-US" dirty="0"/>
              <a:t> – apical and basal surfaces</a:t>
            </a:r>
          </a:p>
          <a:p>
            <a:r>
              <a:rPr lang="en-US" dirty="0"/>
              <a:t>Supported by connective tissue – reticular and basal </a:t>
            </a:r>
            <a:r>
              <a:rPr lang="en-US" dirty="0" err="1"/>
              <a:t>laminae</a:t>
            </a:r>
            <a:endParaRPr lang="en-US" dirty="0"/>
          </a:p>
          <a:p>
            <a:r>
              <a:rPr lang="en-US" dirty="0"/>
              <a:t>Avascular but innervated – contains no blood vessels but supplied by nerve fibers</a:t>
            </a:r>
          </a:p>
          <a:p>
            <a:r>
              <a:rPr lang="en-US" b="1" dirty="0"/>
              <a:t>Regenerative</a:t>
            </a:r>
            <a:r>
              <a:rPr lang="en-US" dirty="0"/>
              <a:t> – rapidly replaces lost cells by cell division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9CF5-0D2F-4926-85FD-E1228B5AC75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3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Classification of Epithelia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65450"/>
            <a:ext cx="3567113" cy="5492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Simple or stratified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4.1a</a:t>
            </a:r>
          </a:p>
        </p:txBody>
      </p:sp>
      <p:pic>
        <p:nvPicPr>
          <p:cNvPr id="8199" name="Picture 7" descr=" 0401a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419600" y="1947863"/>
            <a:ext cx="3810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7062-19D4-42C1-8D8A-63E53DFEB70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Homeostatic Control Mechanisms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4495800" cy="5638800"/>
          </a:xfrm>
        </p:spPr>
        <p:txBody>
          <a:bodyPr>
            <a:normAutofit/>
          </a:bodyPr>
          <a:lstStyle/>
          <a:p>
            <a:r>
              <a:rPr lang="en-US" dirty="0"/>
              <a:t>Variable produces a change in the body</a:t>
            </a:r>
          </a:p>
          <a:p>
            <a:r>
              <a:rPr lang="en-US" dirty="0"/>
              <a:t>Receptor monitors the environments and responds to changes (stimuli)</a:t>
            </a:r>
          </a:p>
          <a:p>
            <a:r>
              <a:rPr lang="en-US" dirty="0"/>
              <a:t>Control center determines the </a:t>
            </a:r>
            <a:r>
              <a:rPr lang="en-US" b="1" dirty="0"/>
              <a:t>set point </a:t>
            </a:r>
            <a:r>
              <a:rPr lang="en-US" dirty="0"/>
              <a:t>at which the variable is maintained</a:t>
            </a:r>
          </a:p>
          <a:p>
            <a:r>
              <a:rPr lang="en-US" b="1" dirty="0"/>
              <a:t>Effector</a:t>
            </a:r>
            <a:r>
              <a:rPr lang="en-US" dirty="0"/>
              <a:t> provides the means to respond to the stimulus</a:t>
            </a:r>
          </a:p>
        </p:txBody>
      </p:sp>
      <p:pic>
        <p:nvPicPr>
          <p:cNvPr id="5" name="Picture 2" descr="0104.jpg                                                       0001B6F5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200" y="1524000"/>
            <a:ext cx="445529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EDC1-96F0-4AE2-BA45-A0FE129110F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Classification of Epithelia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151188"/>
            <a:ext cx="3878263" cy="10064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Squamous, cuboidal, or columnar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4.1b</a:t>
            </a:r>
          </a:p>
        </p:txBody>
      </p:sp>
      <p:pic>
        <p:nvPicPr>
          <p:cNvPr id="52230" name="Picture 6" descr=" 0401b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0763" b="4999"/>
          <a:stretch>
            <a:fillRect/>
          </a:stretch>
        </p:blipFill>
        <p:spPr bwMode="auto">
          <a:xfrm>
            <a:off x="4648200" y="838200"/>
            <a:ext cx="31829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0B2F-2738-4F4C-86C5-2459410A4E02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77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Simple </a:t>
            </a:r>
            <a:r>
              <a:rPr lang="en-US" b="1" dirty="0">
                <a:solidFill>
                  <a:srgbClr val="FF0000"/>
                </a:solidFill>
              </a:rPr>
              <a:t>Squamous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8125"/>
            <a:ext cx="8458200" cy="4278313"/>
          </a:xfrm>
        </p:spPr>
        <p:txBody>
          <a:bodyPr/>
          <a:lstStyle/>
          <a:p>
            <a:r>
              <a:rPr lang="en-US"/>
              <a:t>Single layer of flattened cells with disc-shaped nuclei and sparse cytoplasm</a:t>
            </a:r>
          </a:p>
          <a:p>
            <a:r>
              <a:rPr lang="en-US"/>
              <a:t>Functions  </a:t>
            </a:r>
          </a:p>
          <a:p>
            <a:pPr lvl="1"/>
            <a:r>
              <a:rPr lang="en-US"/>
              <a:t>Diffusion and filtration</a:t>
            </a:r>
          </a:p>
          <a:p>
            <a:pPr lvl="1"/>
            <a:r>
              <a:rPr lang="en-US"/>
              <a:t>Provide a slick, friction-reducing lining in lymphatic and cardiovascular systems</a:t>
            </a:r>
          </a:p>
          <a:p>
            <a:r>
              <a:rPr lang="en-US"/>
              <a:t>Present in the kidney glomeruli, lining of heart, blood vessels, lymphatic vessels, and serosae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9C0B-F384-4C38-A823-714CFFA01EAD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56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</a:t>
            </a:r>
            <a:r>
              <a:rPr lang="en-US" dirty="0">
                <a:solidFill>
                  <a:srgbClr val="FF0000"/>
                </a:solidFill>
              </a:rPr>
              <a:t>Cuboidal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3825"/>
            <a:ext cx="4495800" cy="452755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Single layer of cubelike cells with large, spherical central nuclei</a:t>
            </a:r>
          </a:p>
          <a:p>
            <a:r>
              <a:rPr lang="en-US"/>
              <a:t>Function in secretion and absorption</a:t>
            </a:r>
          </a:p>
          <a:p>
            <a:r>
              <a:rPr lang="en-US"/>
              <a:t>Present in kidney tubules, ducts and secretory portions of small glands, and ovary surface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4.2b</a:t>
            </a:r>
          </a:p>
        </p:txBody>
      </p:sp>
      <p:pic>
        <p:nvPicPr>
          <p:cNvPr id="13317" name="Picture 5" descr=" 0402b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r="11736" b="4999"/>
          <a:stretch>
            <a:fillRect/>
          </a:stretch>
        </p:blipFill>
        <p:spPr bwMode="auto">
          <a:xfrm>
            <a:off x="4881563" y="838200"/>
            <a:ext cx="388143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4B5B-DB02-4311-9870-F3CA4DDD932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87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</a:t>
            </a:r>
            <a:r>
              <a:rPr lang="en-US" dirty="0">
                <a:solidFill>
                  <a:srgbClr val="FF0000"/>
                </a:solidFill>
              </a:rPr>
              <a:t>Columnar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5334000" cy="5410200"/>
          </a:xfrm>
        </p:spPr>
        <p:txBody>
          <a:bodyPr>
            <a:normAutofit/>
          </a:bodyPr>
          <a:lstStyle/>
          <a:p>
            <a:r>
              <a:rPr lang="en-US" dirty="0"/>
              <a:t>Single layer of tall cells with oval nuclei; many contain cilia</a:t>
            </a:r>
          </a:p>
          <a:p>
            <a:r>
              <a:rPr lang="en-US" dirty="0"/>
              <a:t>Goblet cells are often found in this layer</a:t>
            </a:r>
          </a:p>
          <a:p>
            <a:r>
              <a:rPr lang="en-US" dirty="0"/>
              <a:t>Function in absorption and secretion</a:t>
            </a:r>
          </a:p>
          <a:p>
            <a:r>
              <a:rPr lang="en-US" dirty="0" err="1"/>
              <a:t>Nonciliated</a:t>
            </a:r>
            <a:r>
              <a:rPr lang="en-US" dirty="0"/>
              <a:t> type line digestive tract and gallbladder</a:t>
            </a:r>
          </a:p>
          <a:p>
            <a:r>
              <a:rPr lang="en-US" dirty="0"/>
              <a:t>Ciliated type line small bronchi, uterine tubes, and some regions of the uterus</a:t>
            </a:r>
          </a:p>
        </p:txBody>
      </p:sp>
      <p:pic>
        <p:nvPicPr>
          <p:cNvPr id="5" name="Picture 6" descr=" 0402c.jpg                                                      0001B764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6240" b="4999"/>
          <a:stretch>
            <a:fillRect/>
          </a:stretch>
        </p:blipFill>
        <p:spPr bwMode="auto">
          <a:xfrm>
            <a:off x="5715000" y="1524000"/>
            <a:ext cx="2923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4749-F168-4046-AE2A-8BCAB67DB6F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32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Pseudostratified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Columnar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/>
          </a:bodyPr>
          <a:lstStyle/>
          <a:p>
            <a:r>
              <a:rPr lang="en-US" dirty="0"/>
              <a:t>Single layer of cells with different heights; some do not reach the free surface</a:t>
            </a:r>
          </a:p>
          <a:p>
            <a:r>
              <a:rPr lang="en-US" dirty="0"/>
              <a:t>Nuclei are seen at different layers</a:t>
            </a:r>
          </a:p>
          <a:p>
            <a:r>
              <a:rPr lang="en-US" dirty="0"/>
              <a:t>Function in secretion and propulsion of mucus</a:t>
            </a:r>
          </a:p>
          <a:p>
            <a:r>
              <a:rPr lang="en-US" dirty="0"/>
              <a:t>Present in the male sperm-carrying ducts (</a:t>
            </a:r>
            <a:r>
              <a:rPr lang="en-US" dirty="0" err="1"/>
              <a:t>nonciliated</a:t>
            </a:r>
            <a:r>
              <a:rPr lang="en-US" dirty="0"/>
              <a:t>) and trachea (ciliated)</a:t>
            </a:r>
          </a:p>
        </p:txBody>
      </p:sp>
      <p:pic>
        <p:nvPicPr>
          <p:cNvPr id="5" name="Picture 5" descr=" 0402d.jpg                                                      0001B764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r="13266" b="4999"/>
          <a:stretch>
            <a:fillRect/>
          </a:stretch>
        </p:blipFill>
        <p:spPr bwMode="auto">
          <a:xfrm>
            <a:off x="5791200" y="1524000"/>
            <a:ext cx="31832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66F6-3FCE-4103-B84E-4F225221555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9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Stratified </a:t>
            </a:r>
            <a:r>
              <a:rPr lang="en-US" dirty="0">
                <a:solidFill>
                  <a:srgbClr val="FF0000"/>
                </a:solidFill>
              </a:rPr>
              <a:t>Squamous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5562600" cy="5105400"/>
          </a:xfrm>
        </p:spPr>
        <p:txBody>
          <a:bodyPr>
            <a:normAutofit/>
          </a:bodyPr>
          <a:lstStyle/>
          <a:p>
            <a:r>
              <a:rPr lang="en-US" dirty="0"/>
              <a:t>Thick membrane composed of several layers of cells</a:t>
            </a:r>
          </a:p>
          <a:p>
            <a:r>
              <a:rPr lang="en-US" dirty="0"/>
              <a:t>Function in protection of underlying areas subjected to abrasion </a:t>
            </a:r>
          </a:p>
          <a:p>
            <a:r>
              <a:rPr lang="en-US" dirty="0"/>
              <a:t>Forms the external part of the skin’s epidermis (keratinized cells), and linings of the esophagus, mouth, and vagina (</a:t>
            </a:r>
            <a:r>
              <a:rPr lang="en-US" dirty="0" err="1"/>
              <a:t>nonkeratinized</a:t>
            </a:r>
            <a:r>
              <a:rPr lang="en-US" dirty="0"/>
              <a:t> cells).</a:t>
            </a:r>
          </a:p>
        </p:txBody>
      </p:sp>
      <p:pic>
        <p:nvPicPr>
          <p:cNvPr id="5" name="Picture 5" descr=" 0402e.jpg                                                      0001B764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13171" b="4999"/>
          <a:stretch>
            <a:fillRect/>
          </a:stretch>
        </p:blipFill>
        <p:spPr bwMode="auto">
          <a:xfrm>
            <a:off x="5791200" y="1524000"/>
            <a:ext cx="31833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271A-B1B3-426C-A6FA-C8FE3C0FFE5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45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Stratified </a:t>
            </a:r>
            <a:r>
              <a:rPr lang="en-US" dirty="0">
                <a:solidFill>
                  <a:srgbClr val="FF0000"/>
                </a:solidFill>
              </a:rPr>
              <a:t>Columnar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1413"/>
            <a:ext cx="4114800" cy="4984750"/>
          </a:xfrm>
        </p:spPr>
        <p:txBody>
          <a:bodyPr>
            <a:normAutofit fontScale="92500"/>
          </a:bodyPr>
          <a:lstStyle/>
          <a:p>
            <a:r>
              <a:rPr lang="en-US"/>
              <a:t>Several cell layers with cuboidal basal cells and columnar superficial cells </a:t>
            </a:r>
          </a:p>
          <a:p>
            <a:r>
              <a:rPr lang="en-US"/>
              <a:t>Functions in protection and secretion</a:t>
            </a:r>
          </a:p>
          <a:p>
            <a:r>
              <a:rPr lang="en-US"/>
              <a:t>Present in large ducts of some glands, and in portions of the male urethra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886700" y="6330950"/>
            <a:ext cx="850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4.2f</a:t>
            </a:r>
          </a:p>
        </p:txBody>
      </p:sp>
      <p:pic>
        <p:nvPicPr>
          <p:cNvPr id="67589" name="Picture 5" descr=" 0402f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3077" b="4999"/>
          <a:stretch>
            <a:fillRect/>
          </a:stretch>
        </p:blipFill>
        <p:spPr bwMode="auto">
          <a:xfrm>
            <a:off x="4984750" y="762000"/>
            <a:ext cx="3778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B7D6-7C3C-4AC3-8470-33DC3BB387E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4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Transitional Epithelium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4038600" cy="4984750"/>
          </a:xfrm>
        </p:spPr>
        <p:txBody>
          <a:bodyPr>
            <a:normAutofit fontScale="92500"/>
          </a:bodyPr>
          <a:lstStyle/>
          <a:p>
            <a:r>
              <a:rPr lang="en-US"/>
              <a:t>Several cell layers, basal cells are cuboidal, surface cells are dome shaped</a:t>
            </a:r>
          </a:p>
          <a:p>
            <a:r>
              <a:rPr lang="en-US"/>
              <a:t>Stretches to permit </a:t>
            </a:r>
            <a:br>
              <a:rPr lang="en-US"/>
            </a:br>
            <a:r>
              <a:rPr lang="en-US"/>
              <a:t>the distension of the urinary bladder</a:t>
            </a:r>
          </a:p>
          <a:p>
            <a:r>
              <a:rPr lang="en-US"/>
              <a:t>Lines the urinary bladder, ureters, and part of the urethra</a:t>
            </a:r>
          </a:p>
        </p:txBody>
      </p:sp>
      <p:pic>
        <p:nvPicPr>
          <p:cNvPr id="68613" name="Picture 5" descr=" 0402g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10103" b="4999"/>
          <a:stretch>
            <a:fillRect/>
          </a:stretch>
        </p:blipFill>
        <p:spPr bwMode="auto">
          <a:xfrm>
            <a:off x="4648200" y="762000"/>
            <a:ext cx="40941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7261-1211-4395-BF92-FD7D58051478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1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Glandular Epithelia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33588"/>
            <a:ext cx="8458200" cy="3203575"/>
          </a:xfrm>
        </p:spPr>
        <p:txBody>
          <a:bodyPr/>
          <a:lstStyle/>
          <a:p>
            <a:r>
              <a:rPr lang="en-US"/>
              <a:t>A gland is one or more cells that makes and secretes an aqueous fluid</a:t>
            </a:r>
          </a:p>
          <a:p>
            <a:r>
              <a:rPr lang="en-US"/>
              <a:t>Classified by:</a:t>
            </a:r>
          </a:p>
          <a:p>
            <a:pPr lvl="1"/>
            <a:r>
              <a:rPr lang="en-US"/>
              <a:t>Site of product release – endocrine or exocrine</a:t>
            </a:r>
          </a:p>
          <a:p>
            <a:pPr lvl="1"/>
            <a:r>
              <a:rPr lang="en-US"/>
              <a:t>Relative number of cells forming the gland – unicellular or multicellular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E9F-14FB-4B24-82C7-A7C7C9664083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6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Endocrine Glands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6225"/>
            <a:ext cx="8609013" cy="1624013"/>
          </a:xfrm>
        </p:spPr>
        <p:txBody>
          <a:bodyPr>
            <a:normAutofit lnSpcReduction="10000"/>
          </a:bodyPr>
          <a:lstStyle/>
          <a:p>
            <a:r>
              <a:rPr lang="en-US"/>
              <a:t>Ductless glands that produce hormones</a:t>
            </a:r>
          </a:p>
          <a:p>
            <a:r>
              <a:rPr lang="en-US"/>
              <a:t>Secretions include amino acids, proteins, glycoproteins, and steroids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657F-957A-40F7-8F40-F185C3F1D55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0106.jpg                                                       0001B6F5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r="11111" b="4999"/>
          <a:stretch>
            <a:fillRect/>
          </a:stretch>
        </p:blipFill>
        <p:spPr bwMode="auto">
          <a:xfrm>
            <a:off x="4937125" y="685800"/>
            <a:ext cx="4206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Positive Feedback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00"/>
            <a:ext cx="4708525" cy="5638800"/>
          </a:xfrm>
        </p:spPr>
        <p:txBody>
          <a:bodyPr>
            <a:normAutofit/>
          </a:bodyPr>
          <a:lstStyle/>
          <a:p>
            <a:r>
              <a:rPr lang="en-US" sz="4000" dirty="0"/>
              <a:t>In positive feedback systems, the output enhances or exaggerates the original stimulus</a:t>
            </a:r>
          </a:p>
          <a:p>
            <a:r>
              <a:rPr lang="en-US" sz="4000" dirty="0"/>
              <a:t>Example:  Regulation of blood clotting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417-17F1-4BE1-859F-28D8404F3D5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Exocrine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8088"/>
            <a:ext cx="8458200" cy="4848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numerous than endocrine glands</a:t>
            </a:r>
          </a:p>
          <a:p>
            <a:r>
              <a:rPr lang="en-US" dirty="0"/>
              <a:t>Secrete their products onto body surfaces (skin) or into body cavities</a:t>
            </a:r>
          </a:p>
          <a:p>
            <a:r>
              <a:rPr lang="en-US" dirty="0"/>
              <a:t>Examples include </a:t>
            </a:r>
            <a:r>
              <a:rPr lang="en-US" b="1" dirty="0"/>
              <a:t>mucous, sweat, oil, and salivary glands</a:t>
            </a:r>
          </a:p>
          <a:p>
            <a:r>
              <a:rPr lang="en-US" dirty="0"/>
              <a:t>The only important unicellular gland is the </a:t>
            </a:r>
            <a:r>
              <a:rPr lang="en-US" b="1" dirty="0"/>
              <a:t>goblet cell</a:t>
            </a:r>
          </a:p>
          <a:p>
            <a:r>
              <a:rPr lang="en-US" dirty="0"/>
              <a:t>Multicellular exocrine glands are composed of a duct and secretory unit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B52-061E-4EEC-A032-5283748CC789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9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Connective Tissue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799"/>
            <a:ext cx="8458200" cy="3924301"/>
          </a:xfrm>
        </p:spPr>
        <p:txBody>
          <a:bodyPr/>
          <a:lstStyle/>
          <a:p>
            <a:r>
              <a:rPr lang="en-US" dirty="0"/>
              <a:t>Found throughout the body; most abundant and widely distributed in primary tissues</a:t>
            </a:r>
          </a:p>
          <a:p>
            <a:r>
              <a:rPr lang="en-US" b="1" dirty="0"/>
              <a:t>Connective tissue proper</a:t>
            </a:r>
          </a:p>
          <a:p>
            <a:r>
              <a:rPr lang="en-US" b="1" dirty="0"/>
              <a:t>Cartilage</a:t>
            </a:r>
          </a:p>
          <a:p>
            <a:r>
              <a:rPr lang="en-US" b="1" dirty="0"/>
              <a:t>Bone</a:t>
            </a:r>
          </a:p>
          <a:p>
            <a:r>
              <a:rPr lang="en-US" b="1" dirty="0"/>
              <a:t>Blood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42A5-2C68-47D2-B9A5-2837EDA55864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1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Functions of Connective Tissue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28875"/>
            <a:ext cx="8609013" cy="2401888"/>
          </a:xfrm>
        </p:spPr>
        <p:txBody>
          <a:bodyPr/>
          <a:lstStyle/>
          <a:p>
            <a:r>
              <a:rPr lang="en-US"/>
              <a:t>Binding and support</a:t>
            </a:r>
          </a:p>
          <a:p>
            <a:r>
              <a:rPr lang="en-US"/>
              <a:t>Protection</a:t>
            </a:r>
          </a:p>
          <a:p>
            <a:r>
              <a:rPr lang="en-US"/>
              <a:t>Insulation</a:t>
            </a:r>
          </a:p>
          <a:p>
            <a:r>
              <a:rPr lang="en-US"/>
              <a:t>Transportation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0129-9F33-40A4-A2ED-E89F0B3B6FCE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3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Characteristics of Connective Tissue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76475"/>
            <a:ext cx="8609013" cy="2705100"/>
          </a:xfrm>
        </p:spPr>
        <p:txBody>
          <a:bodyPr/>
          <a:lstStyle/>
          <a:p>
            <a:r>
              <a:rPr lang="en-US"/>
              <a:t>Connective tissues have:</a:t>
            </a:r>
          </a:p>
          <a:p>
            <a:pPr lvl="1"/>
            <a:r>
              <a:rPr lang="en-US"/>
              <a:t>Mesenchyme as their common tissue of origin</a:t>
            </a:r>
          </a:p>
          <a:p>
            <a:pPr lvl="1"/>
            <a:r>
              <a:rPr lang="en-US"/>
              <a:t>Varying degrees of vascularity</a:t>
            </a:r>
          </a:p>
          <a:p>
            <a:pPr lvl="1"/>
            <a:r>
              <a:rPr lang="en-US"/>
              <a:t>Nonliving extracellular matrix, consisting of ground substance and fibers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3D94-8FA8-4129-BD35-C93BD65A4E6E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Structural Elements of Connective Tissue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79650"/>
            <a:ext cx="8609013" cy="2698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Ground substance – unstructured material that fills the space between cells</a:t>
            </a:r>
          </a:p>
          <a:p>
            <a:r>
              <a:rPr lang="en-US" dirty="0"/>
              <a:t>Fibers – collagen, elastic, or reticular</a:t>
            </a:r>
          </a:p>
          <a:p>
            <a:r>
              <a:rPr lang="en-US" dirty="0"/>
              <a:t>Cells – </a:t>
            </a:r>
            <a:r>
              <a:rPr lang="en-US" b="1" dirty="0"/>
              <a:t>fibroblasts, </a:t>
            </a:r>
            <a:r>
              <a:rPr lang="en-US" b="1" dirty="0" err="1"/>
              <a:t>chondroblasts</a:t>
            </a:r>
            <a:r>
              <a:rPr lang="en-US" b="1" dirty="0"/>
              <a:t>, osteoblasts, and hematopoietic stem cells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CF00-365B-4F1D-9BD0-B411313E1BBF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6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Substance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5038"/>
            <a:ext cx="8458200" cy="285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Interstitial (tissue) fluid</a:t>
            </a:r>
          </a:p>
          <a:p>
            <a:r>
              <a:rPr lang="en-US" dirty="0"/>
              <a:t>Adhesion proteins </a:t>
            </a:r>
            <a:r>
              <a:rPr lang="en-US" b="1" dirty="0"/>
              <a:t>– </a:t>
            </a:r>
            <a:r>
              <a:rPr lang="en-US" b="1" dirty="0" err="1"/>
              <a:t>fibronectin</a:t>
            </a:r>
            <a:r>
              <a:rPr lang="en-US" b="1" dirty="0"/>
              <a:t> and </a:t>
            </a:r>
            <a:r>
              <a:rPr lang="en-US" b="1" dirty="0" err="1"/>
              <a:t>laminin</a:t>
            </a:r>
            <a:endParaRPr lang="en-US" b="1" dirty="0"/>
          </a:p>
          <a:p>
            <a:r>
              <a:rPr lang="en-US" b="1" dirty="0"/>
              <a:t>Proteoglycans – </a:t>
            </a:r>
            <a:r>
              <a:rPr lang="en-US" b="1" dirty="0" err="1"/>
              <a:t>glycosaminoglycans</a:t>
            </a:r>
            <a:r>
              <a:rPr lang="en-US" b="1" dirty="0"/>
              <a:t> </a:t>
            </a:r>
            <a:r>
              <a:rPr lang="en-US" dirty="0"/>
              <a:t>(GAGs)</a:t>
            </a:r>
          </a:p>
          <a:p>
            <a:r>
              <a:rPr lang="en-US" dirty="0"/>
              <a:t>Functions as a molecular sieve through which nutrients diffuse between blood capillaries and cells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A810-6654-45B9-B799-497763CA0AFA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20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Fibers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05075"/>
            <a:ext cx="8609013" cy="2241550"/>
          </a:xfrm>
        </p:spPr>
        <p:txBody>
          <a:bodyPr/>
          <a:lstStyle/>
          <a:p>
            <a:r>
              <a:rPr lang="en-US" b="1" dirty="0"/>
              <a:t>Collage</a:t>
            </a:r>
            <a:r>
              <a:rPr lang="en-US" dirty="0"/>
              <a:t>n – tough; provides high tensile strength</a:t>
            </a:r>
          </a:p>
          <a:p>
            <a:r>
              <a:rPr lang="en-US" b="1" dirty="0"/>
              <a:t>Elastic</a:t>
            </a:r>
            <a:r>
              <a:rPr lang="en-US" dirty="0"/>
              <a:t> – long, thin fibers that allow for stretch</a:t>
            </a:r>
          </a:p>
          <a:p>
            <a:r>
              <a:rPr lang="en-US" b="1" dirty="0"/>
              <a:t>Reticular</a:t>
            </a:r>
            <a:r>
              <a:rPr lang="en-US" dirty="0"/>
              <a:t> – branched collagenous fibers that form delicate networks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47EA-1692-421B-BFC4-0316B0A4E6A8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6715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 </a:t>
            </a:r>
            <a:r>
              <a:rPr lang="en-US" dirty="0">
                <a:solidFill>
                  <a:srgbClr val="FF0000"/>
                </a:solidFill>
              </a:rPr>
              <a:t>Cell </a:t>
            </a:r>
            <a:r>
              <a:rPr lang="en-US" dirty="0" smtClean="0">
                <a:solidFill>
                  <a:srgbClr val="FF0000"/>
                </a:solidFill>
              </a:rPr>
              <a:t>Type of Connective Tissue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93888"/>
            <a:ext cx="8458200" cy="3476625"/>
          </a:xfrm>
        </p:spPr>
        <p:txBody>
          <a:bodyPr/>
          <a:lstStyle/>
          <a:p>
            <a:r>
              <a:rPr lang="en-US" b="1" dirty="0"/>
              <a:t>Fibroblasts</a:t>
            </a:r>
            <a:r>
              <a:rPr lang="en-US" dirty="0"/>
              <a:t> – connective tissue proper</a:t>
            </a:r>
          </a:p>
          <a:p>
            <a:r>
              <a:rPr lang="en-US" b="1" dirty="0" err="1"/>
              <a:t>Chondroblasts</a:t>
            </a:r>
            <a:r>
              <a:rPr lang="en-US" dirty="0"/>
              <a:t> – cartilage </a:t>
            </a:r>
          </a:p>
          <a:p>
            <a:r>
              <a:rPr lang="en-US" b="1" dirty="0"/>
              <a:t>Osteoblasts</a:t>
            </a:r>
            <a:r>
              <a:rPr lang="en-US" dirty="0"/>
              <a:t> – bone</a:t>
            </a:r>
          </a:p>
          <a:p>
            <a:r>
              <a:rPr lang="en-US" b="1" dirty="0"/>
              <a:t>Hematopoietic</a:t>
            </a:r>
            <a:r>
              <a:rPr lang="en-US" dirty="0"/>
              <a:t> stem cells – blood</a:t>
            </a:r>
          </a:p>
          <a:p>
            <a:r>
              <a:rPr lang="en-US" b="1" dirty="0"/>
              <a:t>White blood cells (WBCs), plasma cells, macrophages, and mast cells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EEF-C8E6-46BD-8A99-E16F1D9F634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Muscle Tissue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three kinds of muscle tissue</a:t>
            </a:r>
          </a:p>
          <a:p>
            <a:pPr lvl="1"/>
            <a:r>
              <a:rPr lang="en-US" sz="3600" dirty="0" smtClean="0"/>
              <a:t>Skeletal Muscle</a:t>
            </a:r>
          </a:p>
          <a:p>
            <a:pPr lvl="1"/>
            <a:r>
              <a:rPr lang="en-US" sz="3600" dirty="0" smtClean="0"/>
              <a:t>Cardiac Muscle, and </a:t>
            </a:r>
          </a:p>
          <a:p>
            <a:pPr lvl="1"/>
            <a:r>
              <a:rPr lang="en-US" sz="3600" dirty="0" smtClean="0"/>
              <a:t>Smooth Muscle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C603-E740-45EA-A367-743785208412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6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Skeletal Muscle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6838"/>
            <a:ext cx="3733800" cy="452755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Long, cylindrical, multinucleate cells with obvious striations</a:t>
            </a:r>
          </a:p>
          <a:p>
            <a:r>
              <a:rPr lang="en-US"/>
              <a:t>Initiates and controls voluntary movement</a:t>
            </a:r>
          </a:p>
          <a:p>
            <a:r>
              <a:rPr lang="en-US"/>
              <a:t>Found in skeletal muscles that attach to bones or skin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769225" y="6330950"/>
            <a:ext cx="968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4.11a</a:t>
            </a:r>
          </a:p>
        </p:txBody>
      </p:sp>
      <p:pic>
        <p:nvPicPr>
          <p:cNvPr id="68613" name="Picture 5" descr=" 0411a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10103" b="4999"/>
          <a:stretch>
            <a:fillRect/>
          </a:stretch>
        </p:blipFill>
        <p:spPr bwMode="auto">
          <a:xfrm>
            <a:off x="4800600" y="914400"/>
            <a:ext cx="39624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E01-E34E-413B-A1C9-B5483D3594B7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0105.jpg                                                       0001B6F5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071813" y="838200"/>
            <a:ext cx="576738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Negative Feedback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88988"/>
            <a:ext cx="2438400" cy="5738812"/>
          </a:xfrm>
        </p:spPr>
        <p:txBody>
          <a:bodyPr>
            <a:normAutofit lnSpcReduction="10000"/>
          </a:bodyPr>
          <a:lstStyle/>
          <a:p>
            <a:r>
              <a:rPr lang="en-US"/>
              <a:t>In negative feedback systems, the output shuts off the original stimulus</a:t>
            </a:r>
          </a:p>
          <a:p>
            <a:r>
              <a:rPr lang="en-US"/>
              <a:t>Example:  Regulation of blood glucose levels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ABF9-91DF-4B6D-8CEB-14E09190DCEA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Cardiac Muscle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97025"/>
            <a:ext cx="4038600" cy="4070350"/>
          </a:xfrm>
        </p:spPr>
        <p:txBody>
          <a:bodyPr>
            <a:normAutofit lnSpcReduction="10000"/>
          </a:bodyPr>
          <a:lstStyle/>
          <a:p>
            <a:r>
              <a:rPr lang="en-US"/>
              <a:t>Branching, striated, uninucleate cells interdigitating at intercalated discs</a:t>
            </a:r>
          </a:p>
          <a:p>
            <a:r>
              <a:rPr lang="en-US"/>
              <a:t>Propels blood into the circulation</a:t>
            </a:r>
          </a:p>
          <a:p>
            <a:r>
              <a:rPr lang="en-US"/>
              <a:t>Found in the walls of the heart</a:t>
            </a:r>
          </a:p>
        </p:txBody>
      </p:sp>
      <p:pic>
        <p:nvPicPr>
          <p:cNvPr id="69637" name="Picture 5" descr=" 0411b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10204" b="4999"/>
          <a:stretch>
            <a:fillRect/>
          </a:stretch>
        </p:blipFill>
        <p:spPr bwMode="auto">
          <a:xfrm>
            <a:off x="4648200" y="914400"/>
            <a:ext cx="40386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DC2E-7BE2-4175-85E2-8D027F1998E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Smooth Muscle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4267200" cy="4984750"/>
          </a:xfrm>
        </p:spPr>
        <p:txBody>
          <a:bodyPr>
            <a:normAutofit lnSpcReduction="10000"/>
          </a:bodyPr>
          <a:lstStyle/>
          <a:p>
            <a:r>
              <a:rPr lang="en-US"/>
              <a:t>Sheets of spindle-shaped cells with central nuclei that have no striations</a:t>
            </a:r>
          </a:p>
          <a:p>
            <a:r>
              <a:rPr lang="en-US"/>
              <a:t>Propels substances along internal passageways (i.e., peristalsis)</a:t>
            </a:r>
          </a:p>
          <a:p>
            <a:r>
              <a:rPr lang="en-US"/>
              <a:t>Found in the walls of hollow organs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777163" y="6330950"/>
            <a:ext cx="9604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charset="0"/>
              </a:rPr>
              <a:t>Figure 4.11c</a:t>
            </a:r>
          </a:p>
        </p:txBody>
      </p:sp>
      <p:pic>
        <p:nvPicPr>
          <p:cNvPr id="70661" name="Picture 5" descr=" 0411c.jpg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10204" b="4999"/>
          <a:stretch>
            <a:fillRect/>
          </a:stretch>
        </p:blipFill>
        <p:spPr bwMode="auto">
          <a:xfrm>
            <a:off x="4800600" y="938213"/>
            <a:ext cx="3962400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43B-F925-47A2-ADB0-1607785E34A5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85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Nervous Tissue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8425"/>
            <a:ext cx="4191000" cy="4527550"/>
          </a:xfrm>
        </p:spPr>
        <p:txBody>
          <a:bodyPr>
            <a:normAutofit fontScale="92500"/>
          </a:bodyPr>
          <a:lstStyle/>
          <a:p>
            <a:r>
              <a:rPr lang="en-US"/>
              <a:t>Branched neurons with long cellular processes and support cells</a:t>
            </a:r>
          </a:p>
          <a:p>
            <a:r>
              <a:rPr lang="en-US"/>
              <a:t>Transmits electrical signals from sensory receptors to effectors</a:t>
            </a:r>
          </a:p>
          <a:p>
            <a:r>
              <a:rPr lang="en-US"/>
              <a:t>Found in the brain, spinal cord, and peripheral nerves</a:t>
            </a:r>
          </a:p>
        </p:txBody>
      </p:sp>
      <p:pic>
        <p:nvPicPr>
          <p:cNvPr id="67589" name="Picture 5" descr="0410.jpg                                                       0001B76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10204" b="4999"/>
          <a:stretch>
            <a:fillRect/>
          </a:stretch>
        </p:blipFill>
        <p:spPr bwMode="auto">
          <a:xfrm>
            <a:off x="4800600" y="838200"/>
            <a:ext cx="39624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5E37-FF6D-4CDA-9EAA-F3C480A55FB6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9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Homeostatic Imbalance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09013" cy="5029200"/>
          </a:xfrm>
        </p:spPr>
        <p:txBody>
          <a:bodyPr>
            <a:normAutofit/>
          </a:bodyPr>
          <a:lstStyle/>
          <a:p>
            <a:r>
              <a:rPr lang="en-US" sz="4000" dirty="0"/>
              <a:t>Disturbance of homeostasis or the body’s normal equilibrium caused by disease</a:t>
            </a:r>
          </a:p>
          <a:p>
            <a:r>
              <a:rPr lang="en-US" sz="4000" dirty="0"/>
              <a:t>Overwhelming of negative feedback mechanisms allowing destructive positive feedback mechanisms to take over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1842-44CF-48ED-89DD-801931ED838E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FLUID COMPARTMENTS OF THE BODY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Total Body Fluids consist of</a:t>
            </a:r>
          </a:p>
          <a:p>
            <a:pPr lvl="1"/>
            <a:r>
              <a:rPr lang="en-US" sz="4000" dirty="0" smtClean="0"/>
              <a:t>2/3 Intracellular Fluid (ICF and</a:t>
            </a:r>
          </a:p>
          <a:p>
            <a:pPr lvl="1"/>
            <a:r>
              <a:rPr lang="en-US" sz="4000" dirty="0" smtClean="0"/>
              <a:t>1/3 Extracellular Fluid</a:t>
            </a:r>
          </a:p>
          <a:p>
            <a:pPr lvl="2"/>
            <a:r>
              <a:rPr lang="en-US" sz="3600" dirty="0" smtClean="0"/>
              <a:t>20% Plasma and </a:t>
            </a:r>
          </a:p>
          <a:p>
            <a:pPr lvl="2"/>
            <a:r>
              <a:rPr lang="en-US" sz="3600" dirty="0" smtClean="0"/>
              <a:t>80% Interstitial fluid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0A34-5BFA-4248-AA56-1CA3218E39FC}" type="datetime2">
              <a:rPr lang="en-US" smtClean="0"/>
              <a:t>Thursday, October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Physiology I-Fundementals-By Dr Salah A. Martin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2915</Words>
  <Application>Microsoft Office PowerPoint</Application>
  <PresentationFormat>On-screen Show (4:3)</PresentationFormat>
  <Paragraphs>557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FUNDAMENTALS (FOUNDATIONS)</vt:lpstr>
      <vt:lpstr>DEFINITION OF PHYSIOLOGY</vt:lpstr>
      <vt:lpstr>LEVELS OF BODY ORGANIZATIONS </vt:lpstr>
      <vt:lpstr>Levels of Body Organizations</vt:lpstr>
      <vt:lpstr>Homeostatic Control Mechanisms</vt:lpstr>
      <vt:lpstr>Positive Feedback</vt:lpstr>
      <vt:lpstr>Negative Feedback</vt:lpstr>
      <vt:lpstr>Homeostatic Imbalance</vt:lpstr>
      <vt:lpstr>FLUID COMPARTMENTS OF THE BODY</vt:lpstr>
      <vt:lpstr>BODY CAVITIES</vt:lpstr>
      <vt:lpstr>CELLS AND ORGANELLES</vt:lpstr>
      <vt:lpstr>Plasma Membrane</vt:lpstr>
      <vt:lpstr>Fluid Mosaic Model</vt:lpstr>
      <vt:lpstr>Functions of Membrane Proteins</vt:lpstr>
      <vt:lpstr>Functions of Membrane Proteins</vt:lpstr>
      <vt:lpstr>Membrane Junctions</vt:lpstr>
      <vt:lpstr>TRANSPORT ACROSS CELL MEMBRANES</vt:lpstr>
      <vt:lpstr>Passive Membrane Transport: Diffusion</vt:lpstr>
      <vt:lpstr>Passive Membrane Transport: Diffusion</vt:lpstr>
      <vt:lpstr>Passive Membrane Transport: Osmosis</vt:lpstr>
      <vt:lpstr>Tonicity</vt:lpstr>
      <vt:lpstr>Active Transport</vt:lpstr>
      <vt:lpstr>Types of Active Transport</vt:lpstr>
      <vt:lpstr>Vesicular Transport</vt:lpstr>
      <vt:lpstr>Vesicular Transport</vt:lpstr>
      <vt:lpstr>Cytoplasm</vt:lpstr>
      <vt:lpstr>Cytoplasmic Organelles</vt:lpstr>
      <vt:lpstr>Mitochondria</vt:lpstr>
      <vt:lpstr>Endoplasmic Reticulum (ER)</vt:lpstr>
      <vt:lpstr>Rough ER</vt:lpstr>
      <vt:lpstr>Smooth ER</vt:lpstr>
      <vt:lpstr>Ribosomes</vt:lpstr>
      <vt:lpstr>Golgi Apparatus</vt:lpstr>
      <vt:lpstr>Golgi Apparatus</vt:lpstr>
      <vt:lpstr>Lysosomes</vt:lpstr>
      <vt:lpstr>Nucleus</vt:lpstr>
      <vt:lpstr>Nuclear Envelope</vt:lpstr>
      <vt:lpstr>Nucleoli</vt:lpstr>
      <vt:lpstr>Chromatin</vt:lpstr>
      <vt:lpstr>Cell Division</vt:lpstr>
      <vt:lpstr>Cell Cycle</vt:lpstr>
      <vt:lpstr>Interphase</vt:lpstr>
      <vt:lpstr>Mitosis</vt:lpstr>
      <vt:lpstr>Cytokinesis</vt:lpstr>
      <vt:lpstr>Cell Aging</vt:lpstr>
      <vt:lpstr>Cells and Enzymes</vt:lpstr>
      <vt:lpstr>TISSUES</vt:lpstr>
      <vt:lpstr>Epithelial Tissue</vt:lpstr>
      <vt:lpstr>Classification of Epithelia</vt:lpstr>
      <vt:lpstr>Classification of Epithelia</vt:lpstr>
      <vt:lpstr>Simple Squamous</vt:lpstr>
      <vt:lpstr>Simple Cuboidal</vt:lpstr>
      <vt:lpstr>Simple Columnar</vt:lpstr>
      <vt:lpstr>Pseudostratified Columnar</vt:lpstr>
      <vt:lpstr>Stratified Squamous</vt:lpstr>
      <vt:lpstr>Stratified Columnar</vt:lpstr>
      <vt:lpstr>Transitional Epithelium</vt:lpstr>
      <vt:lpstr>Glandular Epithelia</vt:lpstr>
      <vt:lpstr>Endocrine Glands</vt:lpstr>
      <vt:lpstr>Exocrine Glands</vt:lpstr>
      <vt:lpstr>Connective Tissue</vt:lpstr>
      <vt:lpstr>Functions of Connective Tissue</vt:lpstr>
      <vt:lpstr>Characteristics of Connective Tissue</vt:lpstr>
      <vt:lpstr>Structural Elements of Connective Tissue</vt:lpstr>
      <vt:lpstr>Ground Substance</vt:lpstr>
      <vt:lpstr>Fibers</vt:lpstr>
      <vt:lpstr>Fundamental Cell Type of Connective Tissue</vt:lpstr>
      <vt:lpstr>Muscle Tissue</vt:lpstr>
      <vt:lpstr>Skeletal Muscle</vt:lpstr>
      <vt:lpstr>Cardiac Muscle</vt:lpstr>
      <vt:lpstr>Smooth Muscle</vt:lpstr>
      <vt:lpstr>Nervous Tissue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</dc:title>
  <dc:creator>acer</dc:creator>
  <cp:lastModifiedBy>acer</cp:lastModifiedBy>
  <cp:revision>62</cp:revision>
  <dcterms:created xsi:type="dcterms:W3CDTF">2006-08-16T00:00:00Z</dcterms:created>
  <dcterms:modified xsi:type="dcterms:W3CDTF">2022-10-07T03:13:07Z</dcterms:modified>
</cp:coreProperties>
</file>