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84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5" r:id="rId25"/>
    <p:sldId id="296" r:id="rId26"/>
    <p:sldId id="297" r:id="rId27"/>
    <p:sldId id="298" r:id="rId28"/>
    <p:sldId id="299" r:id="rId29"/>
    <p:sldId id="305" r:id="rId30"/>
    <p:sldId id="306" r:id="rId31"/>
    <p:sldId id="307" r:id="rId32"/>
    <p:sldId id="309" r:id="rId33"/>
    <p:sldId id="310" r:id="rId34"/>
    <p:sldId id="311" r:id="rId35"/>
    <p:sldId id="312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50" r:id="rId52"/>
    <p:sldId id="352" r:id="rId53"/>
    <p:sldId id="353" r:id="rId54"/>
    <p:sldId id="355" r:id="rId55"/>
    <p:sldId id="357" r:id="rId56"/>
    <p:sldId id="360" r:id="rId57"/>
    <p:sldId id="367" r:id="rId58"/>
    <p:sldId id="370" r:id="rId59"/>
    <p:sldId id="371" r:id="rId60"/>
    <p:sldId id="373" r:id="rId61"/>
    <p:sldId id="374" r:id="rId62"/>
    <p:sldId id="376" r:id="rId63"/>
    <p:sldId id="377" r:id="rId64"/>
    <p:sldId id="379" r:id="rId65"/>
    <p:sldId id="380" r:id="rId66"/>
    <p:sldId id="382" r:id="rId67"/>
    <p:sldId id="383" r:id="rId68"/>
    <p:sldId id="385" r:id="rId69"/>
    <p:sldId id="386" r:id="rId70"/>
    <p:sldId id="390" r:id="rId71"/>
    <p:sldId id="392" r:id="rId72"/>
    <p:sldId id="393" r:id="rId73"/>
    <p:sldId id="394" r:id="rId74"/>
    <p:sldId id="396" r:id="rId75"/>
    <p:sldId id="398" r:id="rId76"/>
    <p:sldId id="399" r:id="rId77"/>
    <p:sldId id="400" r:id="rId78"/>
    <p:sldId id="404" r:id="rId79"/>
    <p:sldId id="406" r:id="rId80"/>
    <p:sldId id="407" r:id="rId81"/>
    <p:sldId id="408" r:id="rId82"/>
    <p:sldId id="409" r:id="rId83"/>
    <p:sldId id="410" r:id="rId84"/>
    <p:sldId id="412" r:id="rId85"/>
    <p:sldId id="414" r:id="rId86"/>
    <p:sldId id="416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428" r:id="rId96"/>
    <p:sldId id="429" r:id="rId97"/>
    <p:sldId id="430" r:id="rId98"/>
    <p:sldId id="431" r:id="rId99"/>
    <p:sldId id="432" r:id="rId100"/>
    <p:sldId id="433" r:id="rId101"/>
    <p:sldId id="434" r:id="rId102"/>
    <p:sldId id="435" r:id="rId103"/>
    <p:sldId id="436" r:id="rId104"/>
    <p:sldId id="437" r:id="rId105"/>
    <p:sldId id="438" r:id="rId106"/>
    <p:sldId id="439" r:id="rId107"/>
    <p:sldId id="442" r:id="rId108"/>
    <p:sldId id="443" r:id="rId109"/>
    <p:sldId id="444" r:id="rId110"/>
    <p:sldId id="445" r:id="rId111"/>
    <p:sldId id="446" r:id="rId112"/>
    <p:sldId id="448" r:id="rId113"/>
    <p:sldId id="449" r:id="rId114"/>
    <p:sldId id="450" r:id="rId115"/>
    <p:sldId id="451" r:id="rId116"/>
    <p:sldId id="452" r:id="rId117"/>
    <p:sldId id="454" r:id="rId118"/>
    <p:sldId id="455" r:id="rId119"/>
    <p:sldId id="456" r:id="rId120"/>
    <p:sldId id="457" r:id="rId121"/>
    <p:sldId id="458" r:id="rId122"/>
    <p:sldId id="459" r:id="rId123"/>
    <p:sldId id="460" r:id="rId124"/>
    <p:sldId id="461" r:id="rId125"/>
    <p:sldId id="464" r:id="rId126"/>
    <p:sldId id="465" r:id="rId127"/>
    <p:sldId id="466" r:id="rId128"/>
    <p:sldId id="467" r:id="rId129"/>
    <p:sldId id="476" r:id="rId130"/>
    <p:sldId id="479" r:id="rId131"/>
    <p:sldId id="480" r:id="rId132"/>
    <p:sldId id="481" r:id="rId133"/>
    <p:sldId id="482" r:id="rId134"/>
    <p:sldId id="483" r:id="rId135"/>
    <p:sldId id="484" r:id="rId136"/>
    <p:sldId id="485" r:id="rId137"/>
    <p:sldId id="486" r:id="rId138"/>
    <p:sldId id="488" r:id="rId139"/>
    <p:sldId id="489" r:id="rId140"/>
    <p:sldId id="491" r:id="rId141"/>
    <p:sldId id="492" r:id="rId142"/>
    <p:sldId id="493" r:id="rId143"/>
    <p:sldId id="495" r:id="rId144"/>
    <p:sldId id="496" r:id="rId145"/>
    <p:sldId id="497" r:id="rId146"/>
    <p:sldId id="498" r:id="rId147"/>
    <p:sldId id="499" r:id="rId148"/>
    <p:sldId id="500" r:id="rId149"/>
    <p:sldId id="501" r:id="rId150"/>
    <p:sldId id="505" r:id="rId151"/>
    <p:sldId id="506" r:id="rId152"/>
    <p:sldId id="507" r:id="rId153"/>
    <p:sldId id="508" r:id="rId154"/>
    <p:sldId id="509" r:id="rId155"/>
    <p:sldId id="510" r:id="rId156"/>
    <p:sldId id="512" r:id="rId157"/>
    <p:sldId id="514" r:id="rId158"/>
    <p:sldId id="515" r:id="rId159"/>
    <p:sldId id="516" r:id="rId160"/>
    <p:sldId id="517" r:id="rId161"/>
    <p:sldId id="518" r:id="rId162"/>
    <p:sldId id="519" r:id="rId163"/>
    <p:sldId id="520" r:id="rId164"/>
    <p:sldId id="521" r:id="rId165"/>
    <p:sldId id="522" r:id="rId166"/>
    <p:sldId id="523" r:id="rId167"/>
    <p:sldId id="525" r:id="rId168"/>
    <p:sldId id="526" r:id="rId169"/>
    <p:sldId id="527" r:id="rId170"/>
    <p:sldId id="529" r:id="rId171"/>
    <p:sldId id="530" r:id="rId172"/>
    <p:sldId id="531" r:id="rId173"/>
    <p:sldId id="532" r:id="rId174"/>
    <p:sldId id="533" r:id="rId175"/>
    <p:sldId id="534" r:id="rId176"/>
    <p:sldId id="537" r:id="rId177"/>
    <p:sldId id="541" r:id="rId178"/>
    <p:sldId id="546" r:id="rId179"/>
    <p:sldId id="555" r:id="rId180"/>
    <p:sldId id="556" r:id="rId181"/>
    <p:sldId id="558" r:id="rId182"/>
    <p:sldId id="559" r:id="rId183"/>
    <p:sldId id="561" r:id="rId184"/>
    <p:sldId id="562" r:id="rId185"/>
    <p:sldId id="564" r:id="rId186"/>
    <p:sldId id="572" r:id="rId187"/>
    <p:sldId id="573" r:id="rId188"/>
    <p:sldId id="574" r:id="rId189"/>
    <p:sldId id="588" r:id="rId190"/>
    <p:sldId id="621" r:id="rId191"/>
    <p:sldId id="622" r:id="rId192"/>
    <p:sldId id="623" r:id="rId193"/>
    <p:sldId id="624" r:id="rId194"/>
    <p:sldId id="625" r:id="rId195"/>
    <p:sldId id="626" r:id="rId1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6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viewProps" Target="view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CARDIOVASCULAR, LYMPHATIC AND IMMUNE SYSTEMS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Protection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2000" cy="5867400"/>
          </a:xfrm>
        </p:spPr>
        <p:txBody>
          <a:bodyPr>
            <a:normAutofit/>
          </a:bodyPr>
          <a:lstStyle/>
          <a:p>
            <a:r>
              <a:rPr lang="en-US" sz="3600" dirty="0"/>
              <a:t>Blood prevents blood loss by:</a:t>
            </a:r>
          </a:p>
          <a:p>
            <a:pPr lvl="1"/>
            <a:r>
              <a:rPr lang="en-US" sz="3600" dirty="0"/>
              <a:t>Activating plasma proteins and platelets </a:t>
            </a:r>
          </a:p>
          <a:p>
            <a:pPr lvl="1"/>
            <a:r>
              <a:rPr lang="en-US" sz="3600" dirty="0"/>
              <a:t>Initiating </a:t>
            </a:r>
            <a:r>
              <a:rPr lang="en-US" sz="3600" b="1" dirty="0"/>
              <a:t>clot formation </a:t>
            </a:r>
            <a:r>
              <a:rPr lang="en-US" sz="3600" dirty="0"/>
              <a:t>when a vessel is broken</a:t>
            </a:r>
          </a:p>
          <a:p>
            <a:r>
              <a:rPr lang="en-US" sz="3600" dirty="0"/>
              <a:t>Blood prevents infection by: </a:t>
            </a:r>
          </a:p>
          <a:p>
            <a:pPr lvl="1"/>
            <a:r>
              <a:rPr lang="en-US" sz="3600" dirty="0"/>
              <a:t>Synthesizing and utilizing </a:t>
            </a:r>
            <a:r>
              <a:rPr lang="en-US" sz="3600" b="1" dirty="0"/>
              <a:t>antibodies</a:t>
            </a:r>
          </a:p>
          <a:p>
            <a:pPr lvl="1"/>
            <a:r>
              <a:rPr lang="en-US" sz="3600" dirty="0"/>
              <a:t>Activating complement proteins</a:t>
            </a:r>
          </a:p>
          <a:p>
            <a:pPr lvl="1"/>
            <a:r>
              <a:rPr lang="en-US" sz="3600" dirty="0"/>
              <a:t>Activating WBCs to </a:t>
            </a:r>
            <a:r>
              <a:rPr lang="en-US" sz="3600" b="1" dirty="0"/>
              <a:t>defend</a:t>
            </a:r>
            <a:r>
              <a:rPr lang="en-US" sz="3600" dirty="0"/>
              <a:t> the body against foreign invaders </a:t>
            </a:r>
          </a:p>
        </p:txBody>
      </p:sp>
    </p:spTree>
    <p:extLst>
      <p:ext uri="{BB962C8B-B14F-4D97-AF65-F5344CB8AC3E}">
        <p14:creationId xmlns:p14="http://schemas.microsoft.com/office/powerpoint/2010/main" val="451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Arterial Blood Pressure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3660775"/>
          </a:xfrm>
        </p:spPr>
        <p:txBody>
          <a:bodyPr/>
          <a:lstStyle/>
          <a:p>
            <a:r>
              <a:rPr lang="en-US"/>
              <a:t>Arterial BP reflects two factors of the arteries close to the heart</a:t>
            </a:r>
          </a:p>
          <a:p>
            <a:pPr lvl="1"/>
            <a:r>
              <a:rPr lang="en-US"/>
              <a:t>Their elasticity (compliance, or distensibility)</a:t>
            </a:r>
          </a:p>
          <a:p>
            <a:pPr lvl="1"/>
            <a:r>
              <a:rPr lang="en-US"/>
              <a:t>The amount of blood forced into them at any given time</a:t>
            </a:r>
          </a:p>
          <a:p>
            <a:r>
              <a:rPr lang="en-US"/>
              <a:t>Blood pressure in elastic arteries near the heart is pulsatile (BP rises and falls) </a:t>
            </a:r>
          </a:p>
        </p:txBody>
      </p:sp>
    </p:spTree>
    <p:extLst>
      <p:ext uri="{BB962C8B-B14F-4D97-AF65-F5344CB8AC3E}">
        <p14:creationId xmlns:p14="http://schemas.microsoft.com/office/powerpoint/2010/main" val="16942153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Arterial Blood Pressure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534400" cy="4848225"/>
          </a:xfrm>
        </p:spPr>
        <p:txBody>
          <a:bodyPr>
            <a:normAutofit lnSpcReduction="10000"/>
          </a:bodyPr>
          <a:lstStyle/>
          <a:p>
            <a:r>
              <a:rPr lang="en-US"/>
              <a:t>Systolic pressure – pressure exerted on arterial walls during ventricular contraction </a:t>
            </a:r>
          </a:p>
          <a:p>
            <a:r>
              <a:rPr lang="en-US"/>
              <a:t>Diastolic pressure – lowest level of arterial pressure during a ventricular cycle</a:t>
            </a:r>
          </a:p>
          <a:p>
            <a:r>
              <a:rPr lang="en-US"/>
              <a:t>Pulse pressure – the difference between systolic and diastolic pressure</a:t>
            </a:r>
          </a:p>
          <a:p>
            <a:r>
              <a:rPr lang="en-US"/>
              <a:t>Mean arterial pressure (MAP) – pressure that propels the blood to the tissues</a:t>
            </a:r>
          </a:p>
          <a:p>
            <a:r>
              <a:rPr lang="en-US"/>
              <a:t>MAP = diastolic pressure + 1/3 pulse pressure </a:t>
            </a:r>
          </a:p>
        </p:txBody>
      </p:sp>
    </p:spTree>
    <p:extLst>
      <p:ext uri="{BB962C8B-B14F-4D97-AF65-F5344CB8AC3E}">
        <p14:creationId xmlns:p14="http://schemas.microsoft.com/office/powerpoint/2010/main" val="32732517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Capillary Blood Pressure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79625"/>
            <a:ext cx="8534400" cy="3155950"/>
          </a:xfrm>
        </p:spPr>
        <p:txBody>
          <a:bodyPr>
            <a:normAutofit lnSpcReduction="10000"/>
          </a:bodyPr>
          <a:lstStyle/>
          <a:p>
            <a:r>
              <a:rPr lang="en-US"/>
              <a:t>Capillary BP ranges from 20 to 40 mm Hg</a:t>
            </a:r>
          </a:p>
          <a:p>
            <a:r>
              <a:rPr lang="en-US"/>
              <a:t>Low capillary pressure is desirable because high BP would rupture fragile, thin-walled capillaries</a:t>
            </a:r>
          </a:p>
          <a:p>
            <a:r>
              <a:rPr lang="en-US"/>
              <a:t>Low BP is sufficient to force filtrate out into interstitial space and distribute nutrients, gases, and hormones between blood and tissues</a:t>
            </a:r>
          </a:p>
        </p:txBody>
      </p:sp>
    </p:spTree>
    <p:extLst>
      <p:ext uri="{BB962C8B-B14F-4D97-AF65-F5344CB8AC3E}">
        <p14:creationId xmlns:p14="http://schemas.microsoft.com/office/powerpoint/2010/main" val="11206634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Venous Blood Pressure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79625"/>
            <a:ext cx="8534400" cy="3155950"/>
          </a:xfrm>
        </p:spPr>
        <p:txBody>
          <a:bodyPr>
            <a:normAutofit lnSpcReduction="10000"/>
          </a:bodyPr>
          <a:lstStyle/>
          <a:p>
            <a:r>
              <a:rPr lang="en-US"/>
              <a:t>Venous BP is steady and changes little during the cardiac cycle</a:t>
            </a:r>
          </a:p>
          <a:p>
            <a:r>
              <a:rPr lang="en-US"/>
              <a:t>The pressure gradient in the venous system is only about 20 mm Hg </a:t>
            </a:r>
          </a:p>
          <a:p>
            <a:r>
              <a:rPr lang="en-US"/>
              <a:t>A cut vein has even blood flow; a lacerated artery flows in spurts</a:t>
            </a:r>
          </a:p>
        </p:txBody>
      </p:sp>
    </p:spTree>
    <p:extLst>
      <p:ext uri="{BB962C8B-B14F-4D97-AF65-F5344CB8AC3E}">
        <p14:creationId xmlns:p14="http://schemas.microsoft.com/office/powerpoint/2010/main" val="20090932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2006.jpg                                                       0001B996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t="1363" r="13452" b="4999"/>
          <a:stretch>
            <a:fillRect/>
          </a:stretch>
        </p:blipFill>
        <p:spPr bwMode="auto">
          <a:xfrm>
            <a:off x="5867400" y="762000"/>
            <a:ext cx="29892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Factors Aiding Venous Return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9325"/>
            <a:ext cx="5410200" cy="54038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Venous BP alone is too low to promote adequate blood return and is aided by the:</a:t>
            </a:r>
          </a:p>
          <a:p>
            <a:pPr lvl="1">
              <a:lnSpc>
                <a:spcPct val="85000"/>
              </a:lnSpc>
            </a:pPr>
            <a:r>
              <a:rPr lang="en-US"/>
              <a:t>Respiratory pump – pressure changes created during breathing suck blood toward the heart by squeezing local veins </a:t>
            </a:r>
          </a:p>
          <a:p>
            <a:pPr lvl="1">
              <a:lnSpc>
                <a:spcPct val="85000"/>
              </a:lnSpc>
            </a:pPr>
            <a:r>
              <a:rPr lang="en-US"/>
              <a:t>Muscular pump – contraction of skeletal muscles “milk” blood toward the heart 	</a:t>
            </a:r>
          </a:p>
          <a:p>
            <a:pPr>
              <a:lnSpc>
                <a:spcPct val="85000"/>
              </a:lnSpc>
            </a:pPr>
            <a:r>
              <a:rPr lang="en-US"/>
              <a:t>Valves prevent backflow during venous return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847013" y="6330950"/>
            <a:ext cx="89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pitchFamily="34" charset="0"/>
              </a:rPr>
              <a:t>Figure 18.6</a:t>
            </a:r>
          </a:p>
        </p:txBody>
      </p:sp>
    </p:spTree>
    <p:extLst>
      <p:ext uri="{BB962C8B-B14F-4D97-AF65-F5344CB8AC3E}">
        <p14:creationId xmlns:p14="http://schemas.microsoft.com/office/powerpoint/2010/main" val="31687090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Blood Pressure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9175"/>
            <a:ext cx="8534400" cy="5295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Maintaining blood pressure requires:</a:t>
            </a:r>
          </a:p>
          <a:p>
            <a:pPr lvl="1">
              <a:lnSpc>
                <a:spcPct val="90000"/>
              </a:lnSpc>
            </a:pPr>
            <a:r>
              <a:rPr lang="en-US"/>
              <a:t>Cooperation of the heart, blood vessels, and kidneys</a:t>
            </a:r>
          </a:p>
          <a:p>
            <a:pPr lvl="1">
              <a:lnSpc>
                <a:spcPct val="90000"/>
              </a:lnSpc>
            </a:pPr>
            <a:r>
              <a:rPr lang="en-US"/>
              <a:t>Supervision of the brain</a:t>
            </a:r>
          </a:p>
          <a:p>
            <a:pPr>
              <a:lnSpc>
                <a:spcPct val="90000"/>
              </a:lnSpc>
            </a:pPr>
            <a:r>
              <a:rPr lang="en-US"/>
              <a:t>The main factors influencing blood pressure are:</a:t>
            </a:r>
          </a:p>
          <a:p>
            <a:pPr lvl="1">
              <a:lnSpc>
                <a:spcPct val="90000"/>
              </a:lnSpc>
            </a:pPr>
            <a:r>
              <a:rPr lang="en-US"/>
              <a:t>Cardiac output (CO)</a:t>
            </a:r>
          </a:p>
          <a:p>
            <a:pPr lvl="1">
              <a:lnSpc>
                <a:spcPct val="90000"/>
              </a:lnSpc>
            </a:pPr>
            <a:r>
              <a:rPr lang="en-US"/>
              <a:t>Peripheral resistance (PR)</a:t>
            </a:r>
          </a:p>
          <a:p>
            <a:pPr lvl="1">
              <a:lnSpc>
                <a:spcPct val="90000"/>
              </a:lnSpc>
            </a:pPr>
            <a:r>
              <a:rPr lang="en-US"/>
              <a:t>Blood volume</a:t>
            </a:r>
          </a:p>
          <a:p>
            <a:pPr>
              <a:lnSpc>
                <a:spcPct val="90000"/>
              </a:lnSpc>
            </a:pPr>
            <a:r>
              <a:rPr lang="en-US"/>
              <a:t>Blood pressure = CO x PR</a:t>
            </a:r>
          </a:p>
          <a:p>
            <a:pPr>
              <a:lnSpc>
                <a:spcPct val="90000"/>
              </a:lnSpc>
            </a:pPr>
            <a:r>
              <a:rPr lang="en-US"/>
              <a:t>Blood pressure varies directly with CO, PR, and blood volume</a:t>
            </a:r>
          </a:p>
        </p:txBody>
      </p:sp>
    </p:spTree>
    <p:extLst>
      <p:ext uri="{BB962C8B-B14F-4D97-AF65-F5344CB8AC3E}">
        <p14:creationId xmlns:p14="http://schemas.microsoft.com/office/powerpoint/2010/main" val="12617049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Cardiac Output (CO)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943600"/>
          </a:xfrm>
        </p:spPr>
        <p:txBody>
          <a:bodyPr>
            <a:normAutofit/>
          </a:bodyPr>
          <a:lstStyle/>
          <a:p>
            <a:r>
              <a:rPr lang="en-US" dirty="0"/>
              <a:t>Cardiac output is determined by venous return and neural and hormonal </a:t>
            </a:r>
            <a:r>
              <a:rPr lang="en-US" dirty="0" smtClean="0"/>
              <a:t>controls</a:t>
            </a:r>
          </a:p>
          <a:p>
            <a:r>
              <a:rPr lang="en-US" dirty="0"/>
              <a:t>Resting heart rate is controlled by the </a:t>
            </a:r>
            <a:r>
              <a:rPr lang="en-US" dirty="0" err="1"/>
              <a:t>cardioinhibitory</a:t>
            </a:r>
            <a:r>
              <a:rPr lang="en-US" dirty="0"/>
              <a:t> center via the </a:t>
            </a:r>
            <a:r>
              <a:rPr lang="en-US" dirty="0" err="1"/>
              <a:t>vagus</a:t>
            </a:r>
            <a:r>
              <a:rPr lang="en-US" dirty="0"/>
              <a:t> nerves</a:t>
            </a:r>
          </a:p>
          <a:p>
            <a:pPr lvl="1"/>
            <a:r>
              <a:rPr lang="en-US" dirty="0"/>
              <a:t>Stroke volume is controlled by venous return (end diastolic volume, or EDV</a:t>
            </a:r>
            <a:r>
              <a:rPr lang="en-US" dirty="0" smtClean="0"/>
              <a:t>)</a:t>
            </a:r>
          </a:p>
          <a:p>
            <a:r>
              <a:rPr lang="en-US" dirty="0"/>
              <a:t>Under stress, the </a:t>
            </a:r>
            <a:r>
              <a:rPr lang="en-US" dirty="0" err="1"/>
              <a:t>cardioacceleratory</a:t>
            </a:r>
            <a:r>
              <a:rPr lang="en-US" dirty="0"/>
              <a:t> center increases heart rate and stroke volume</a:t>
            </a:r>
          </a:p>
          <a:p>
            <a:pPr lvl="1"/>
            <a:r>
              <a:rPr lang="en-US" dirty="0"/>
              <a:t>The end systolic volume (ESV) decreases and MAP </a:t>
            </a:r>
            <a:r>
              <a:rPr lang="en-US" dirty="0" smtClean="0"/>
              <a:t>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786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Controls of Blood Pressure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1"/>
            <a:ext cx="8534400" cy="4408488"/>
          </a:xfrm>
        </p:spPr>
        <p:txBody>
          <a:bodyPr/>
          <a:lstStyle/>
          <a:p>
            <a:r>
              <a:rPr lang="en-US" dirty="0"/>
              <a:t>Short-term controls: </a:t>
            </a:r>
          </a:p>
          <a:p>
            <a:pPr lvl="1"/>
            <a:r>
              <a:rPr lang="en-US" dirty="0"/>
              <a:t>Are mediated by the nervous system and </a:t>
            </a:r>
            <a:r>
              <a:rPr lang="en-US" dirty="0" err="1"/>
              <a:t>bloodborne</a:t>
            </a:r>
            <a:r>
              <a:rPr lang="en-US" dirty="0"/>
              <a:t> chemicals</a:t>
            </a:r>
          </a:p>
          <a:p>
            <a:pPr lvl="1"/>
            <a:r>
              <a:rPr lang="en-US" dirty="0"/>
              <a:t>Counteract moment-to-moment fluctuations in blood pressure by altering peripheral resistance</a:t>
            </a:r>
          </a:p>
          <a:p>
            <a:r>
              <a:rPr lang="en-US" dirty="0"/>
              <a:t>Long-term controls regulate blood volume</a:t>
            </a:r>
          </a:p>
        </p:txBody>
      </p:sp>
    </p:spTree>
    <p:extLst>
      <p:ext uri="{BB962C8B-B14F-4D97-AF65-F5344CB8AC3E}">
        <p14:creationId xmlns:p14="http://schemas.microsoft.com/office/powerpoint/2010/main" val="10809376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7943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Short-Term Mechanisms: Neural Controls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4902200"/>
          </a:xfrm>
        </p:spPr>
        <p:txBody>
          <a:bodyPr>
            <a:normAutofit lnSpcReduction="10000"/>
          </a:bodyPr>
          <a:lstStyle/>
          <a:p>
            <a:r>
              <a:rPr lang="en-US"/>
              <a:t>Neural controls of peripheral resistance:</a:t>
            </a:r>
          </a:p>
          <a:p>
            <a:pPr lvl="1"/>
            <a:r>
              <a:rPr lang="en-US"/>
              <a:t>Alter blood distribution to respond to specific demands</a:t>
            </a:r>
          </a:p>
          <a:p>
            <a:pPr lvl="1"/>
            <a:r>
              <a:rPr lang="en-US"/>
              <a:t>Maintain MAP by altering blood vessel diameter</a:t>
            </a:r>
          </a:p>
          <a:p>
            <a:r>
              <a:rPr lang="en-US"/>
              <a:t>Neural controls operate via reflex arcs, involving:</a:t>
            </a:r>
          </a:p>
          <a:p>
            <a:pPr lvl="1"/>
            <a:r>
              <a:rPr lang="en-US"/>
              <a:t>Baroreceptors</a:t>
            </a:r>
          </a:p>
          <a:p>
            <a:pPr lvl="1"/>
            <a:r>
              <a:rPr lang="en-US"/>
              <a:t>Vasomotor centers of the medulla and vasomotor fibers</a:t>
            </a:r>
          </a:p>
          <a:p>
            <a:pPr lvl="1"/>
            <a:r>
              <a:rPr lang="en-US"/>
              <a:t>Vascular smooth muscle</a:t>
            </a:r>
          </a:p>
        </p:txBody>
      </p:sp>
    </p:spTree>
    <p:extLst>
      <p:ext uri="{BB962C8B-B14F-4D97-AF65-F5344CB8AC3E}">
        <p14:creationId xmlns:p14="http://schemas.microsoft.com/office/powerpoint/2010/main" val="10153093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630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Short-Term Mechanisms: Vasomotor Center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60525"/>
            <a:ext cx="8534400" cy="399891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Vasomotor center – a cluster of sympathetic neurons in the medulla that oversees changes in blood vessel diameter</a:t>
            </a:r>
          </a:p>
          <a:p>
            <a:pPr lvl="1"/>
            <a:r>
              <a:rPr lang="en-US"/>
              <a:t>Maintains blood vessel tone by innervating smooth muscles of blood vessels, especially arterioles</a:t>
            </a:r>
          </a:p>
          <a:p>
            <a:r>
              <a:rPr lang="en-US"/>
              <a:t>Cardiovascular center – vasomotor center plus the cardiac centers that integrate blood pressure control by altering cardiac output and blood vessel diameter</a:t>
            </a:r>
          </a:p>
        </p:txBody>
      </p:sp>
    </p:spTree>
    <p:extLst>
      <p:ext uri="{BB962C8B-B14F-4D97-AF65-F5344CB8AC3E}">
        <p14:creationId xmlns:p14="http://schemas.microsoft.com/office/powerpoint/2010/main" val="403746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8382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Blood Plasma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r>
              <a:rPr lang="en-US" b="1" dirty="0"/>
              <a:t>Blood plasma </a:t>
            </a:r>
            <a:r>
              <a:rPr lang="en-US" dirty="0"/>
              <a:t>contains over 100 solutes, including:</a:t>
            </a:r>
          </a:p>
          <a:p>
            <a:pPr lvl="1"/>
            <a:r>
              <a:rPr lang="en-US" b="1" dirty="0"/>
              <a:t>Proteins – albumin, globulins, clotting proteins</a:t>
            </a:r>
            <a:r>
              <a:rPr lang="en-US" dirty="0"/>
              <a:t>, and others</a:t>
            </a:r>
          </a:p>
          <a:p>
            <a:pPr lvl="1"/>
            <a:r>
              <a:rPr lang="en-US" b="1" dirty="0" err="1"/>
              <a:t>Nonprotein</a:t>
            </a:r>
            <a:r>
              <a:rPr lang="en-US" b="1" dirty="0"/>
              <a:t> nitrogenous substances – lactic acid, urea, </a:t>
            </a:r>
            <a:r>
              <a:rPr lang="en-US" b="1" dirty="0" err="1"/>
              <a:t>creatinine</a:t>
            </a:r>
            <a:endParaRPr lang="en-US" b="1" dirty="0"/>
          </a:p>
          <a:p>
            <a:pPr lvl="1"/>
            <a:r>
              <a:rPr lang="en-US" b="1" dirty="0"/>
              <a:t>Organic nutrients – glucose, carbohydrates, amino acids</a:t>
            </a:r>
          </a:p>
          <a:p>
            <a:pPr lvl="1"/>
            <a:r>
              <a:rPr lang="en-US" b="1" dirty="0"/>
              <a:t>Electrolytes – sodium, potassium, calcium, chloride, bicarbonate </a:t>
            </a:r>
          </a:p>
          <a:p>
            <a:pPr lvl="1"/>
            <a:r>
              <a:rPr lang="en-US" b="1" dirty="0"/>
              <a:t>Respiratory gases – oxygen and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10073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" y="533400"/>
            <a:ext cx="87630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Short-Term Mechanisms: Vasomotor Activity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73213"/>
            <a:ext cx="8534400" cy="4176712"/>
          </a:xfrm>
        </p:spPr>
        <p:txBody>
          <a:bodyPr/>
          <a:lstStyle/>
          <a:p>
            <a:r>
              <a:rPr lang="en-US"/>
              <a:t>Sympathetic activity causes:</a:t>
            </a:r>
          </a:p>
          <a:p>
            <a:pPr lvl="1"/>
            <a:r>
              <a:rPr lang="en-US"/>
              <a:t>Vasoconstriction and a rise in blood pressure if increased</a:t>
            </a:r>
          </a:p>
          <a:p>
            <a:pPr lvl="1"/>
            <a:r>
              <a:rPr lang="en-US"/>
              <a:t>Blood pressure to decline to basal levels if decreased</a:t>
            </a:r>
          </a:p>
          <a:p>
            <a:r>
              <a:rPr lang="en-US"/>
              <a:t>Vasomotor activity is modified by:</a:t>
            </a:r>
          </a:p>
          <a:p>
            <a:pPr lvl="1"/>
            <a:r>
              <a:rPr lang="en-US"/>
              <a:t>Baroreceptors (pressure-sensitive), chemoreceptors (O</a:t>
            </a:r>
            <a:r>
              <a:rPr lang="en-US" baseline="-25000"/>
              <a:t>2</a:t>
            </a:r>
            <a:r>
              <a:rPr lang="en-US"/>
              <a:t>, CO</a:t>
            </a:r>
            <a:r>
              <a:rPr lang="en-US" baseline="-25000"/>
              <a:t>2</a:t>
            </a:r>
            <a:r>
              <a:rPr lang="en-US"/>
              <a:t>, and H</a:t>
            </a:r>
            <a:r>
              <a:rPr lang="en-US" baseline="30000"/>
              <a:t>+</a:t>
            </a:r>
            <a:r>
              <a:rPr lang="en-US"/>
              <a:t> sensitive), higher brain centers, bloodborne chemicals, and hormones</a:t>
            </a:r>
          </a:p>
        </p:txBody>
      </p:sp>
    </p:spTree>
    <p:extLst>
      <p:ext uri="{BB962C8B-B14F-4D97-AF65-F5344CB8AC3E}">
        <p14:creationId xmlns:p14="http://schemas.microsoft.com/office/powerpoint/2010/main" val="32401361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54113"/>
            <a:ext cx="8382000" cy="5311775"/>
          </a:xfrm>
        </p:spPr>
        <p:txBody>
          <a:bodyPr/>
          <a:lstStyle/>
          <a:p>
            <a:r>
              <a:rPr lang="en-US"/>
              <a:t>Increased blood pressure stimulates the cardioinhibitory center to:</a:t>
            </a:r>
          </a:p>
          <a:p>
            <a:pPr lvl="1"/>
            <a:r>
              <a:rPr lang="en-US"/>
              <a:t>Increase vessel diameter</a:t>
            </a:r>
          </a:p>
          <a:p>
            <a:pPr lvl="1"/>
            <a:r>
              <a:rPr lang="en-US"/>
              <a:t>Decrease heart rate, cardiac output, peripheral resistance, and blood pressure </a:t>
            </a:r>
          </a:p>
          <a:p>
            <a:r>
              <a:rPr lang="en-US"/>
              <a:t>Declining blood pressure stimulates the cardioacceleratory center to:</a:t>
            </a:r>
          </a:p>
          <a:p>
            <a:pPr lvl="1"/>
            <a:r>
              <a:rPr lang="en-US"/>
              <a:t>Increase cardiac output and peripheral resistance</a:t>
            </a:r>
          </a:p>
          <a:p>
            <a:r>
              <a:rPr lang="en-US"/>
              <a:t>Low blood pressure also stimulates the vasomotor center to constrict blood vessels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52400" y="609600"/>
            <a:ext cx="891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117475"/>
            <a:ext cx="8610600" cy="796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</a:rPr>
              <a:t>Short-Term Mechanisms: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Baroreceptor-Initiated Reflex</a:t>
            </a:r>
          </a:p>
        </p:txBody>
      </p:sp>
    </p:spTree>
    <p:extLst>
      <p:ext uri="{BB962C8B-B14F-4D97-AF65-F5344CB8AC3E}">
        <p14:creationId xmlns:p14="http://schemas.microsoft.com/office/powerpoint/2010/main" val="1731302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65150"/>
          </a:xfrm>
        </p:spPr>
        <p:txBody>
          <a:bodyPr/>
          <a:lstStyle/>
          <a:p>
            <a:r>
              <a:rPr lang="en-US" sz="3100" dirty="0">
                <a:solidFill>
                  <a:srgbClr val="FF0000"/>
                </a:solidFill>
              </a:rPr>
              <a:t>Short-Term Mechanisms: Chemical Controls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49413"/>
            <a:ext cx="8534400" cy="4016375"/>
          </a:xfrm>
        </p:spPr>
        <p:txBody>
          <a:bodyPr/>
          <a:lstStyle/>
          <a:p>
            <a:r>
              <a:rPr lang="en-US"/>
              <a:t>Blood pressure is regulated by chemoreceptor reflexes sensitive to oxygen and carbon dioxide</a:t>
            </a:r>
          </a:p>
          <a:p>
            <a:pPr lvl="1"/>
            <a:r>
              <a:rPr lang="en-US"/>
              <a:t>Prominent chemoreceptors are the carotid and aortic bodies</a:t>
            </a:r>
          </a:p>
          <a:p>
            <a:pPr lvl="1"/>
            <a:r>
              <a:rPr lang="en-US"/>
              <a:t>Reflexes that regulate blood pressure are integrated in the medulla</a:t>
            </a:r>
          </a:p>
          <a:p>
            <a:pPr lvl="1"/>
            <a:r>
              <a:rPr lang="en-US"/>
              <a:t>Higher brain centers (cortex and hypothalamus) can modify BP via relays to medullary centers</a:t>
            </a:r>
          </a:p>
        </p:txBody>
      </p:sp>
    </p:spTree>
    <p:extLst>
      <p:ext uri="{BB962C8B-B14F-4D97-AF65-F5344CB8AC3E}">
        <p14:creationId xmlns:p14="http://schemas.microsoft.com/office/powerpoint/2010/main" val="10535772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Chemicals that Increase Blood Pressure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4450"/>
            <a:ext cx="8534400" cy="4687888"/>
          </a:xfrm>
        </p:spPr>
        <p:txBody>
          <a:bodyPr>
            <a:normAutofit lnSpcReduction="10000"/>
          </a:bodyPr>
          <a:lstStyle/>
          <a:p>
            <a:r>
              <a:rPr lang="en-US"/>
              <a:t>Adrenal medulla hormones – norepinephrine and epinephrine increase blood pressure</a:t>
            </a:r>
          </a:p>
          <a:p>
            <a:r>
              <a:rPr lang="en-US"/>
              <a:t>Antidiuretic hormone (ADH) – causes intense vasoconstriction in cases of extremely low BP</a:t>
            </a:r>
          </a:p>
          <a:p>
            <a:r>
              <a:rPr lang="en-US"/>
              <a:t>Angiotensin II – causes intense vasoconstriction when renal profusion is inadequate</a:t>
            </a:r>
          </a:p>
          <a:p>
            <a:r>
              <a:rPr lang="en-US"/>
              <a:t>Endothelium-derived factors – endothelin and prostaglandin-derived growth factor (PDGF) are both vasoconstrictors</a:t>
            </a:r>
          </a:p>
        </p:txBody>
      </p:sp>
    </p:spTree>
    <p:extLst>
      <p:ext uri="{BB962C8B-B14F-4D97-AF65-F5344CB8AC3E}">
        <p14:creationId xmlns:p14="http://schemas.microsoft.com/office/powerpoint/2010/main" val="880750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Chemicals that Decrease Blood Pressure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71650"/>
            <a:ext cx="8534400" cy="3773488"/>
          </a:xfrm>
        </p:spPr>
        <p:txBody>
          <a:bodyPr>
            <a:normAutofit lnSpcReduction="10000"/>
          </a:bodyPr>
          <a:lstStyle/>
          <a:p>
            <a:r>
              <a:rPr lang="en-US"/>
              <a:t>Atrial natriuretic peptide (ANP) – causes blood volume and pressure to decline</a:t>
            </a:r>
          </a:p>
          <a:p>
            <a:r>
              <a:rPr lang="en-US"/>
              <a:t>Nitric oxide (NO) – has brief but potent vasodilator effects</a:t>
            </a:r>
          </a:p>
          <a:p>
            <a:r>
              <a:rPr lang="en-US"/>
              <a:t>Inflammatory chemicals – histamine, prostacyclin, and kinins are potent vasodilators</a:t>
            </a:r>
          </a:p>
          <a:p>
            <a:r>
              <a:rPr lang="en-US"/>
              <a:t>Alcohol – causes BP to drop by inhibiting ADH</a:t>
            </a:r>
          </a:p>
        </p:txBody>
      </p:sp>
    </p:spTree>
    <p:extLst>
      <p:ext uri="{BB962C8B-B14F-4D97-AF65-F5344CB8AC3E}">
        <p14:creationId xmlns:p14="http://schemas.microsoft.com/office/powerpoint/2010/main" val="34687374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57943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Long-Term Mechanisms: Renal Regulation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12900"/>
            <a:ext cx="8534400" cy="4087813"/>
          </a:xfrm>
        </p:spPr>
        <p:txBody>
          <a:bodyPr/>
          <a:lstStyle/>
          <a:p>
            <a:r>
              <a:rPr lang="en-US"/>
              <a:t>Baroreceptors adapt to chronic high or low blood pressure</a:t>
            </a:r>
          </a:p>
          <a:p>
            <a:r>
              <a:rPr lang="en-US"/>
              <a:t>Kidneys maintain long-term BP by regulating blood volume</a:t>
            </a:r>
          </a:p>
          <a:p>
            <a:pPr lvl="1"/>
            <a:r>
              <a:rPr lang="en-US"/>
              <a:t>Increased BP stimulates the kidneys to eliminate water, thus reducing BP</a:t>
            </a:r>
          </a:p>
          <a:p>
            <a:pPr lvl="1"/>
            <a:r>
              <a:rPr lang="en-US"/>
              <a:t>Decreased BP stimulates the kidneys to increase blood volume and BP</a:t>
            </a:r>
          </a:p>
        </p:txBody>
      </p:sp>
    </p:spTree>
    <p:extLst>
      <p:ext uri="{BB962C8B-B14F-4D97-AF65-F5344CB8AC3E}">
        <p14:creationId xmlns:p14="http://schemas.microsoft.com/office/powerpoint/2010/main" val="388364307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Kidney Action and Blood Pressure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52488"/>
            <a:ext cx="8382000" cy="5595937"/>
          </a:xfrm>
        </p:spPr>
        <p:txBody>
          <a:bodyPr/>
          <a:lstStyle/>
          <a:p>
            <a:r>
              <a:rPr lang="en-US"/>
              <a:t>Kidneys act directly and indirectly to maintain long-term blood pressure</a:t>
            </a:r>
          </a:p>
          <a:p>
            <a:pPr lvl="1"/>
            <a:r>
              <a:rPr lang="en-US"/>
              <a:t>Direct renal mechanism alters blood volume</a:t>
            </a:r>
          </a:p>
          <a:p>
            <a:pPr lvl="1"/>
            <a:r>
              <a:rPr lang="en-US"/>
              <a:t>Indirect renal mechanism involves the renin-angiotensin mechanism</a:t>
            </a:r>
          </a:p>
          <a:p>
            <a:pPr lvl="2"/>
            <a:r>
              <a:rPr lang="en-US"/>
              <a:t>Declining BP causes the release of renin, which triggers the release of angiotensin II</a:t>
            </a:r>
          </a:p>
          <a:p>
            <a:pPr lvl="2"/>
            <a:r>
              <a:rPr lang="en-US"/>
              <a:t>Angiotensin II is a potent vasoconstrictor that stimulates aldosterone secretion</a:t>
            </a:r>
          </a:p>
          <a:p>
            <a:pPr lvl="2"/>
            <a:r>
              <a:rPr lang="en-US"/>
              <a:t>Aldosterone enhances renal reabsorption and stimulates ADH release</a:t>
            </a:r>
          </a:p>
        </p:txBody>
      </p:sp>
    </p:spTree>
    <p:extLst>
      <p:ext uri="{BB962C8B-B14F-4D97-AF65-F5344CB8AC3E}">
        <p14:creationId xmlns:p14="http://schemas.microsoft.com/office/powerpoint/2010/main" val="308145189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Monitoring Circulatory Efficiency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0638"/>
            <a:ext cx="8534400" cy="4735512"/>
          </a:xfrm>
        </p:spPr>
        <p:txBody>
          <a:bodyPr/>
          <a:lstStyle/>
          <a:p>
            <a:r>
              <a:rPr lang="en-US"/>
              <a:t>Efficiency of the circulation can be assessed by taking pulse and blood pressure measurements</a:t>
            </a:r>
          </a:p>
          <a:p>
            <a:r>
              <a:rPr lang="en-US"/>
              <a:t>Vital signs – pulse and blood pressure, along with respiratory rate and body temperature</a:t>
            </a:r>
          </a:p>
          <a:p>
            <a:r>
              <a:rPr lang="en-US"/>
              <a:t>Pulse – pressure wave caused by the expansion and recoil of elastic arteries</a:t>
            </a:r>
          </a:p>
          <a:p>
            <a:pPr lvl="1"/>
            <a:r>
              <a:rPr lang="en-US"/>
              <a:t>Radial pulse (taken on the radial artery at the wrist) is routinely used</a:t>
            </a:r>
          </a:p>
          <a:p>
            <a:pPr lvl="1"/>
            <a:r>
              <a:rPr lang="en-US"/>
              <a:t>Varies with health, body position, and activity</a:t>
            </a:r>
          </a:p>
        </p:txBody>
      </p:sp>
    </p:spTree>
    <p:extLst>
      <p:ext uri="{BB962C8B-B14F-4D97-AF65-F5344CB8AC3E}">
        <p14:creationId xmlns:p14="http://schemas.microsoft.com/office/powerpoint/2010/main" val="323360300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Measuring Blood Pressure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0288"/>
            <a:ext cx="8534400" cy="52514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Systemic arterial BP is measured indirectly with the auscultatory method</a:t>
            </a:r>
          </a:p>
          <a:p>
            <a:pPr lvl="1">
              <a:lnSpc>
                <a:spcPct val="85000"/>
              </a:lnSpc>
            </a:pPr>
            <a:r>
              <a:rPr lang="en-US"/>
              <a:t>A sphygmomanometer is placed on the arm superior to the elbow</a:t>
            </a:r>
          </a:p>
          <a:p>
            <a:pPr lvl="1">
              <a:lnSpc>
                <a:spcPct val="85000"/>
              </a:lnSpc>
            </a:pPr>
            <a:r>
              <a:rPr lang="en-US"/>
              <a:t>Pressure is increased in the cuff until it is greater than systolic pressure in the brachial artery</a:t>
            </a:r>
          </a:p>
          <a:p>
            <a:pPr lvl="1">
              <a:lnSpc>
                <a:spcPct val="85000"/>
              </a:lnSpc>
            </a:pPr>
            <a:r>
              <a:rPr lang="en-US"/>
              <a:t>Pressure is released slowly and the examiner listens with a stethoscope</a:t>
            </a:r>
          </a:p>
          <a:p>
            <a:pPr lvl="1">
              <a:lnSpc>
                <a:spcPct val="85000"/>
              </a:lnSpc>
            </a:pPr>
            <a:r>
              <a:rPr lang="en-US"/>
              <a:t>The first sounds heard is recorded as the systolic pressure</a:t>
            </a:r>
          </a:p>
          <a:p>
            <a:pPr lvl="1">
              <a:lnSpc>
                <a:spcPct val="85000"/>
              </a:lnSpc>
            </a:pPr>
            <a:r>
              <a:rPr lang="en-US"/>
              <a:t>The pressure when sound disappears is recorded as the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9129204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Alterations in Blood Pressure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12900"/>
            <a:ext cx="8534400" cy="4087813"/>
          </a:xfrm>
        </p:spPr>
        <p:txBody>
          <a:bodyPr/>
          <a:lstStyle/>
          <a:p>
            <a:r>
              <a:rPr lang="en-US"/>
              <a:t>Hypotension – low BP in which systolic pressure is below 100 mm Hg</a:t>
            </a:r>
          </a:p>
          <a:p>
            <a:r>
              <a:rPr lang="en-US"/>
              <a:t>Hypertension –  condition of sustained elevated arterial pressure of 140/90 or higher</a:t>
            </a:r>
          </a:p>
          <a:p>
            <a:pPr lvl="1"/>
            <a:r>
              <a:rPr lang="en-US"/>
              <a:t>Transient elevations are normal and can be caused by fever, physical exertion, and emotional upset</a:t>
            </a:r>
          </a:p>
          <a:p>
            <a:pPr lvl="1"/>
            <a:r>
              <a:rPr lang="en-US"/>
              <a:t>Chronic elevation is a major cause of heart failure, vascular disease, renal failure, and stroke</a:t>
            </a:r>
          </a:p>
        </p:txBody>
      </p:sp>
    </p:spTree>
    <p:extLst>
      <p:ext uri="{BB962C8B-B14F-4D97-AF65-F5344CB8AC3E}">
        <p14:creationId xmlns:p14="http://schemas.microsoft.com/office/powerpoint/2010/main" val="183196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Blood Cells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r>
              <a:rPr lang="en-US" b="1" dirty="0"/>
              <a:t>Erythrocytes, leukocytes</a:t>
            </a:r>
            <a:r>
              <a:rPr lang="en-US" dirty="0"/>
              <a:t>, and </a:t>
            </a:r>
            <a:r>
              <a:rPr lang="en-US" b="1" dirty="0"/>
              <a:t>platelets</a:t>
            </a:r>
            <a:r>
              <a:rPr lang="en-US" dirty="0"/>
              <a:t> make up the formed elements</a:t>
            </a:r>
          </a:p>
          <a:p>
            <a:pPr lvl="1"/>
            <a:r>
              <a:rPr lang="en-US" dirty="0"/>
              <a:t>Only WBCs are complete cells</a:t>
            </a:r>
          </a:p>
          <a:p>
            <a:pPr lvl="1"/>
            <a:r>
              <a:rPr lang="en-US" dirty="0"/>
              <a:t>RBCs have no nuclei or organelles, and platelets are just cell fragments</a:t>
            </a:r>
          </a:p>
          <a:p>
            <a:r>
              <a:rPr lang="en-US" dirty="0"/>
              <a:t>Most formed elements survive in the bloodstream for only a few days</a:t>
            </a:r>
          </a:p>
          <a:p>
            <a:r>
              <a:rPr lang="en-US" dirty="0"/>
              <a:t>Most blood cells do not divide but are renewed by cells in bone marrow</a:t>
            </a:r>
          </a:p>
        </p:txBody>
      </p:sp>
    </p:spTree>
    <p:extLst>
      <p:ext uri="{BB962C8B-B14F-4D97-AF65-F5344CB8AC3E}">
        <p14:creationId xmlns:p14="http://schemas.microsoft.com/office/powerpoint/2010/main" val="3865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Hypotension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0963"/>
            <a:ext cx="8534400" cy="4616450"/>
          </a:xfrm>
        </p:spPr>
        <p:txBody>
          <a:bodyPr>
            <a:normAutofit lnSpcReduction="10000"/>
          </a:bodyPr>
          <a:lstStyle/>
          <a:p>
            <a:r>
              <a:rPr lang="en-US"/>
              <a:t>Orthostatic hypotension – temporary low BP and dizziness when suddenly rising from a sitting or reclining position </a:t>
            </a:r>
          </a:p>
          <a:p>
            <a:r>
              <a:rPr lang="en-US"/>
              <a:t>Chronic hypotension – hint of poor nutrition and warning sign for Addison’s disease</a:t>
            </a:r>
          </a:p>
          <a:p>
            <a:r>
              <a:rPr lang="en-US"/>
              <a:t>Acute hypotension – important sign of circulatory shock</a:t>
            </a:r>
          </a:p>
          <a:p>
            <a:pPr lvl="1"/>
            <a:r>
              <a:rPr lang="en-US"/>
              <a:t>Threat to patients undergoing surgery and those in intensive care units</a:t>
            </a:r>
          </a:p>
        </p:txBody>
      </p:sp>
    </p:spTree>
    <p:extLst>
      <p:ext uri="{BB962C8B-B14F-4D97-AF65-F5344CB8AC3E}">
        <p14:creationId xmlns:p14="http://schemas.microsoft.com/office/powerpoint/2010/main" val="23145740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Hypertension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4100"/>
            <a:ext cx="8534400" cy="5210175"/>
          </a:xfrm>
        </p:spPr>
        <p:txBody>
          <a:bodyPr>
            <a:normAutofit lnSpcReduction="10000"/>
          </a:bodyPr>
          <a:lstStyle/>
          <a:p>
            <a:r>
              <a:rPr lang="en-US"/>
              <a:t>Hypertension – sustained BP of 140/90 or higher:</a:t>
            </a:r>
          </a:p>
          <a:p>
            <a:pPr lvl="1"/>
            <a:r>
              <a:rPr lang="en-US"/>
              <a:t>Is the major cause of heart failure, vascular disease, renal failure, and stroke</a:t>
            </a:r>
          </a:p>
          <a:p>
            <a:pPr lvl="1"/>
            <a:r>
              <a:rPr lang="en-US"/>
              <a:t>Weakens the heart and ravages the blood vessels</a:t>
            </a:r>
          </a:p>
          <a:p>
            <a:pPr lvl="1"/>
            <a:r>
              <a:rPr lang="en-US"/>
              <a:t>Causes tears in vessel endothelium that accelerate atherosclerosis</a:t>
            </a:r>
          </a:p>
          <a:p>
            <a:r>
              <a:rPr lang="en-US"/>
              <a:t>Elevated diastolic pressure is more significant than systolic </a:t>
            </a:r>
          </a:p>
          <a:p>
            <a:pPr lvl="1"/>
            <a:r>
              <a:rPr lang="en-US"/>
              <a:t>It indicates progressive occlusion and/or hardening of the arterial tree</a:t>
            </a:r>
          </a:p>
        </p:txBody>
      </p:sp>
    </p:spTree>
    <p:extLst>
      <p:ext uri="{BB962C8B-B14F-4D97-AF65-F5344CB8AC3E}">
        <p14:creationId xmlns:p14="http://schemas.microsoft.com/office/powerpoint/2010/main" val="404598723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Hypertension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59000"/>
            <a:ext cx="8686800" cy="2995613"/>
          </a:xfrm>
        </p:spPr>
        <p:txBody>
          <a:bodyPr>
            <a:normAutofit lnSpcReduction="10000"/>
          </a:bodyPr>
          <a:lstStyle/>
          <a:p>
            <a:r>
              <a:rPr lang="en-US"/>
              <a:t>Primary or essential hypertension – risk factors in primary hypertension include diet, obesity, age, race, heredity, stress, and smoking</a:t>
            </a:r>
          </a:p>
          <a:p>
            <a:r>
              <a:rPr lang="en-US"/>
              <a:t>Secondary hypertension – due to identifiable disorders, including excessive renin secretion, arteriosclerosis, and endocrine disorders</a:t>
            </a:r>
          </a:p>
        </p:txBody>
      </p:sp>
    </p:spTree>
    <p:extLst>
      <p:ext uri="{BB962C8B-B14F-4D97-AF65-F5344CB8AC3E}">
        <p14:creationId xmlns:p14="http://schemas.microsoft.com/office/powerpoint/2010/main" val="32517640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Blood Flow through Tissues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4313"/>
            <a:ext cx="8534400" cy="4356100"/>
          </a:xfrm>
        </p:spPr>
        <p:txBody>
          <a:bodyPr/>
          <a:lstStyle/>
          <a:p>
            <a:r>
              <a:rPr lang="en-US"/>
              <a:t>Blood flow, or tissue perfusion, is involved in:</a:t>
            </a:r>
          </a:p>
          <a:p>
            <a:pPr lvl="1"/>
            <a:r>
              <a:rPr lang="en-US"/>
              <a:t>Delivery of oxygen and nutrients to, and removal of wastes from, tissue cells </a:t>
            </a:r>
          </a:p>
          <a:p>
            <a:pPr lvl="1"/>
            <a:r>
              <a:rPr lang="en-US"/>
              <a:t>Gas exchange in the lungs</a:t>
            </a:r>
          </a:p>
          <a:p>
            <a:pPr lvl="1"/>
            <a:r>
              <a:rPr lang="en-US"/>
              <a:t>Absorption of nutrients from the digestive tract</a:t>
            </a:r>
          </a:p>
          <a:p>
            <a:pPr lvl="1"/>
            <a:r>
              <a:rPr lang="en-US"/>
              <a:t>Urine formation by the kidneys</a:t>
            </a:r>
          </a:p>
          <a:p>
            <a:r>
              <a:rPr lang="en-US"/>
              <a:t>Blood flow is precisely the right amount to provide proper tissue function</a:t>
            </a:r>
          </a:p>
        </p:txBody>
      </p:sp>
    </p:spTree>
    <p:extLst>
      <p:ext uri="{BB962C8B-B14F-4D97-AF65-F5344CB8AC3E}">
        <p14:creationId xmlns:p14="http://schemas.microsoft.com/office/powerpoint/2010/main" val="36814249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Velocity of Blood Flow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447800"/>
            <a:ext cx="4343400" cy="4678363"/>
          </a:xfrm>
        </p:spPr>
        <p:txBody>
          <a:bodyPr>
            <a:normAutofit/>
          </a:bodyPr>
          <a:lstStyle/>
          <a:p>
            <a:r>
              <a:rPr lang="en-US" dirty="0"/>
              <a:t>Blood velocity: </a:t>
            </a:r>
          </a:p>
          <a:p>
            <a:pPr lvl="1"/>
            <a:r>
              <a:rPr lang="en-US" dirty="0"/>
              <a:t>Changes as it travels through the systemic circulation</a:t>
            </a:r>
          </a:p>
          <a:p>
            <a:pPr lvl="1"/>
            <a:r>
              <a:rPr lang="en-US" dirty="0"/>
              <a:t>Is inversely proportional to the cross-sectional area</a:t>
            </a:r>
          </a:p>
          <a:p>
            <a:r>
              <a:rPr lang="en-US" dirty="0"/>
              <a:t>Slow capillary flow allows adequate time for exchange between blood and tissues</a:t>
            </a:r>
          </a:p>
        </p:txBody>
      </p:sp>
      <p:pic>
        <p:nvPicPr>
          <p:cNvPr id="5" name="Content Placeholder 4" descr="2013.jpg                                                       0001B996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648199" y="1524000"/>
            <a:ext cx="4386437" cy="43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9085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79438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</a:rPr>
              <a:t>Autoregulation</a:t>
            </a:r>
            <a:r>
              <a:rPr lang="en-US" sz="3200" b="1" dirty="0">
                <a:solidFill>
                  <a:srgbClr val="FF0000"/>
                </a:solidFill>
              </a:rPr>
              <a:t>: Local Regulation of Blood Flow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95413"/>
            <a:ext cx="8534400" cy="4527550"/>
          </a:xfrm>
        </p:spPr>
        <p:txBody>
          <a:bodyPr>
            <a:normAutofit lnSpcReduction="10000"/>
          </a:bodyPr>
          <a:lstStyle/>
          <a:p>
            <a:r>
              <a:rPr lang="en-US"/>
              <a:t>Autoregulation – automatic adjustment of blood flow to each tissue in proportion to its requirements at any given point in time</a:t>
            </a:r>
          </a:p>
          <a:p>
            <a:r>
              <a:rPr lang="en-US"/>
              <a:t>Blood flow through an individual organ is intrinsically controlled by modifying the diameter of local arterioles feeding its capillaries</a:t>
            </a:r>
          </a:p>
          <a:p>
            <a:r>
              <a:rPr lang="en-US"/>
              <a:t>MAP remains constant, while local demands regulate the amount of blood delivered to various areas according to need</a:t>
            </a:r>
          </a:p>
        </p:txBody>
      </p:sp>
    </p:spTree>
    <p:extLst>
      <p:ext uri="{BB962C8B-B14F-4D97-AF65-F5344CB8AC3E}">
        <p14:creationId xmlns:p14="http://schemas.microsoft.com/office/powerpoint/2010/main" val="259116695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Intrinsic Control of Blood Flow: Metabolic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6038"/>
            <a:ext cx="8534400" cy="4687887"/>
          </a:xfrm>
        </p:spPr>
        <p:txBody>
          <a:bodyPr>
            <a:normAutofit lnSpcReduction="10000"/>
          </a:bodyPr>
          <a:lstStyle/>
          <a:p>
            <a:r>
              <a:rPr lang="en-US"/>
              <a:t>Declining tissue nutrient and oxygen levels are stimuli for autoregulation</a:t>
            </a:r>
          </a:p>
          <a:p>
            <a:r>
              <a:rPr lang="en-US"/>
              <a:t>Hemoglobin delivers nitric oxide (NO) as well as oxygen to tissues</a:t>
            </a:r>
          </a:p>
          <a:p>
            <a:r>
              <a:rPr lang="en-US"/>
              <a:t>Nitric oxide induces vasodilation at the capillaries to help get oxygen to tissue cells</a:t>
            </a:r>
          </a:p>
          <a:p>
            <a:r>
              <a:rPr lang="en-US"/>
              <a:t>Other autoregulatory substances include: potassium and hydrogen ions, adenosine, lactic acid, histamines, kinins, and prostaglandins </a:t>
            </a:r>
          </a:p>
        </p:txBody>
      </p:sp>
    </p:spTree>
    <p:extLst>
      <p:ext uri="{BB962C8B-B14F-4D97-AF65-F5344CB8AC3E}">
        <p14:creationId xmlns:p14="http://schemas.microsoft.com/office/powerpoint/2010/main" val="8357408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Intrinsic Control of Blood Flow: Myogenic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5688"/>
            <a:ext cx="8534400" cy="5210175"/>
          </a:xfrm>
        </p:spPr>
        <p:txBody>
          <a:bodyPr/>
          <a:lstStyle/>
          <a:p>
            <a:r>
              <a:rPr lang="en-US"/>
              <a:t>Inadequate blood perfusion or excessively high arterial pressure:</a:t>
            </a:r>
          </a:p>
          <a:p>
            <a:pPr lvl="1"/>
            <a:r>
              <a:rPr lang="en-US"/>
              <a:t>Are autoregulatory </a:t>
            </a:r>
          </a:p>
          <a:p>
            <a:pPr lvl="1"/>
            <a:r>
              <a:rPr lang="en-US"/>
              <a:t>Provoke myogenic responses – stimulation of vascular smooth muscle</a:t>
            </a:r>
          </a:p>
          <a:p>
            <a:r>
              <a:rPr lang="en-US"/>
              <a:t>Vascular muscle responds directly to:</a:t>
            </a:r>
          </a:p>
          <a:p>
            <a:pPr lvl="1"/>
            <a:r>
              <a:rPr lang="en-US"/>
              <a:t>Increased vascular pressure with increased tone, which causes vasoconstriction</a:t>
            </a:r>
          </a:p>
          <a:p>
            <a:pPr lvl="1"/>
            <a:r>
              <a:rPr lang="en-US"/>
              <a:t>Reduced stretch with vasodilation, which promotes increased blood flow to the tissue</a:t>
            </a:r>
          </a:p>
        </p:txBody>
      </p:sp>
    </p:spTree>
    <p:extLst>
      <p:ext uri="{BB962C8B-B14F-4D97-AF65-F5344CB8AC3E}">
        <p14:creationId xmlns:p14="http://schemas.microsoft.com/office/powerpoint/2010/main" val="2622986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Long-Term </a:t>
            </a:r>
            <a:r>
              <a:rPr lang="en-US" dirty="0" err="1">
                <a:solidFill>
                  <a:srgbClr val="FF0000"/>
                </a:solidFill>
              </a:rPr>
              <a:t>Autoregulation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7738"/>
            <a:ext cx="8534400" cy="5430837"/>
          </a:xfrm>
        </p:spPr>
        <p:txBody>
          <a:bodyPr/>
          <a:lstStyle/>
          <a:p>
            <a:r>
              <a:rPr lang="en-US"/>
              <a:t>Is evoked when short-term autoregulation cannot meet tissue nutrient requirements</a:t>
            </a:r>
          </a:p>
          <a:p>
            <a:r>
              <a:rPr lang="en-US"/>
              <a:t>May evolve over weeks or months to enrich local blood flow</a:t>
            </a:r>
          </a:p>
          <a:p>
            <a:r>
              <a:rPr lang="en-US"/>
              <a:t>Angiogenesis takes place:</a:t>
            </a:r>
          </a:p>
          <a:p>
            <a:pPr lvl="1"/>
            <a:r>
              <a:rPr lang="en-US"/>
              <a:t>As the number of vessels to a region increases</a:t>
            </a:r>
          </a:p>
          <a:p>
            <a:pPr lvl="1"/>
            <a:r>
              <a:rPr lang="en-US"/>
              <a:t>When existing vessels enlarge</a:t>
            </a:r>
          </a:p>
          <a:p>
            <a:pPr lvl="1"/>
            <a:r>
              <a:rPr lang="en-US"/>
              <a:t>When a heart vessel becomes partly occluded </a:t>
            </a:r>
          </a:p>
          <a:p>
            <a:pPr lvl="1"/>
            <a:r>
              <a:rPr lang="en-US"/>
              <a:t>Routinely to people in high altitudes, where oxygen content of the air is low</a:t>
            </a:r>
          </a:p>
        </p:txBody>
      </p:sp>
    </p:spTree>
    <p:extLst>
      <p:ext uri="{BB962C8B-B14F-4D97-AF65-F5344CB8AC3E}">
        <p14:creationId xmlns:p14="http://schemas.microsoft.com/office/powerpoint/2010/main" val="275799902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74763"/>
            <a:ext cx="8382000" cy="5049837"/>
          </a:xfrm>
        </p:spPr>
        <p:txBody>
          <a:bodyPr>
            <a:normAutofit fontScale="92500"/>
          </a:bodyPr>
          <a:lstStyle/>
          <a:p>
            <a:r>
              <a:rPr lang="en-US"/>
              <a:t>Oxygen, carbon dioxide, nutrients, and metabolic wastes diffuse between the blood and interstitial fluid along concentration gradients</a:t>
            </a:r>
          </a:p>
          <a:p>
            <a:pPr lvl="1"/>
            <a:r>
              <a:rPr lang="en-US"/>
              <a:t>Oxygen and nutrients pass from the blood to tissues</a:t>
            </a:r>
          </a:p>
          <a:p>
            <a:pPr lvl="1"/>
            <a:r>
              <a:rPr lang="en-US"/>
              <a:t>Carbon dioxide</a:t>
            </a:r>
            <a:r>
              <a:rPr lang="en-US" baseline="-25000"/>
              <a:t> </a:t>
            </a:r>
            <a:r>
              <a:rPr lang="en-US"/>
              <a:t>and metabolic wastes pass from tissues to the blood</a:t>
            </a:r>
          </a:p>
          <a:p>
            <a:pPr lvl="1"/>
            <a:r>
              <a:rPr lang="en-US"/>
              <a:t>Water-soluble solutes pass through clefts and fenestrations</a:t>
            </a:r>
          </a:p>
          <a:p>
            <a:pPr lvl="1"/>
            <a:r>
              <a:rPr lang="en-US"/>
              <a:t>Lipid-soluble molecules diffuse directly through endothelial membranes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52400" y="609600"/>
            <a:ext cx="891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04775"/>
            <a:ext cx="8534400" cy="8858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Capillary Exchange of Respiratory Gases and Nutrients</a:t>
            </a:r>
          </a:p>
        </p:txBody>
      </p:sp>
    </p:spTree>
    <p:extLst>
      <p:ext uri="{BB962C8B-B14F-4D97-AF65-F5344CB8AC3E}">
        <p14:creationId xmlns:p14="http://schemas.microsoft.com/office/powerpoint/2010/main" val="333621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Erythrocytes (RBCs)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41375"/>
            <a:ext cx="5181600" cy="56197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Biconcave discs</a:t>
            </a:r>
            <a:r>
              <a:rPr lang="en-US" dirty="0"/>
              <a:t>, </a:t>
            </a:r>
            <a:r>
              <a:rPr lang="en-US" dirty="0" err="1"/>
              <a:t>anucleate</a:t>
            </a:r>
            <a:r>
              <a:rPr lang="en-US" dirty="0"/>
              <a:t>, essentially no organelles</a:t>
            </a:r>
          </a:p>
          <a:p>
            <a:r>
              <a:rPr lang="en-US" dirty="0"/>
              <a:t>Filled with </a:t>
            </a:r>
            <a:r>
              <a:rPr lang="en-US" b="1" dirty="0"/>
              <a:t>hemoglobin</a:t>
            </a:r>
            <a:r>
              <a:rPr lang="en-US" dirty="0"/>
              <a:t> (</a:t>
            </a:r>
            <a:r>
              <a:rPr lang="en-US" dirty="0" err="1"/>
              <a:t>Hb</a:t>
            </a:r>
            <a:r>
              <a:rPr lang="en-US" dirty="0"/>
              <a:t>), a protein that functions in gas transport</a:t>
            </a:r>
          </a:p>
          <a:p>
            <a:r>
              <a:rPr lang="en-US" dirty="0"/>
              <a:t>Contain the plasma membrane protein </a:t>
            </a:r>
            <a:r>
              <a:rPr lang="en-US" b="1" i="1" dirty="0" err="1"/>
              <a:t>spectrin</a:t>
            </a:r>
            <a:r>
              <a:rPr lang="en-US" dirty="0"/>
              <a:t> that:</a:t>
            </a:r>
          </a:p>
          <a:p>
            <a:pPr lvl="1"/>
            <a:r>
              <a:rPr lang="en-US" dirty="0"/>
              <a:t>Gives erythrocytes their flexibility</a:t>
            </a:r>
          </a:p>
          <a:p>
            <a:pPr lvl="1"/>
            <a:r>
              <a:rPr lang="en-US" dirty="0"/>
              <a:t>Allows them to change shape as necessary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847013" y="6330950"/>
            <a:ext cx="89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pitchFamily="34" charset="0"/>
              </a:rPr>
              <a:t>Figure 16.3</a:t>
            </a:r>
          </a:p>
        </p:txBody>
      </p:sp>
      <p:pic>
        <p:nvPicPr>
          <p:cNvPr id="17413" name="Picture 5" descr="1803.jpg                                                       0001B95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r="6953" b="4999"/>
          <a:stretch>
            <a:fillRect/>
          </a:stretch>
        </p:blipFill>
        <p:spPr bwMode="auto">
          <a:xfrm>
            <a:off x="5694363" y="1600200"/>
            <a:ext cx="322103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Capillary Exchange: Fluid Movements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7738"/>
            <a:ext cx="8534400" cy="5430837"/>
          </a:xfrm>
        </p:spPr>
        <p:txBody>
          <a:bodyPr>
            <a:normAutofit lnSpcReduction="10000"/>
          </a:bodyPr>
          <a:lstStyle/>
          <a:p>
            <a:r>
              <a:rPr lang="en-US"/>
              <a:t>Direction of movement depends upon the difference between:</a:t>
            </a:r>
          </a:p>
          <a:p>
            <a:pPr lvl="1"/>
            <a:r>
              <a:rPr lang="en-US"/>
              <a:t>Capillary hydrostatic pressure (HP</a:t>
            </a:r>
            <a:r>
              <a:rPr lang="en-US" baseline="-25000"/>
              <a:t>c</a:t>
            </a:r>
            <a:r>
              <a:rPr lang="en-US"/>
              <a:t>)</a:t>
            </a:r>
          </a:p>
          <a:p>
            <a:pPr lvl="1"/>
            <a:r>
              <a:rPr lang="en-US"/>
              <a:t>Capillary colloid osmotic pressure (OP</a:t>
            </a:r>
            <a:r>
              <a:rPr lang="en-US" baseline="-25000"/>
              <a:t>c</a:t>
            </a:r>
            <a:r>
              <a:rPr lang="en-US"/>
              <a:t>)  </a:t>
            </a:r>
          </a:p>
          <a:p>
            <a:r>
              <a:rPr lang="en-US"/>
              <a:t>HP</a:t>
            </a:r>
            <a:r>
              <a:rPr lang="en-US" baseline="-25000"/>
              <a:t>c</a:t>
            </a:r>
            <a:r>
              <a:rPr lang="en-US"/>
              <a:t> – pressure of blood against the capillary walls:</a:t>
            </a:r>
          </a:p>
          <a:p>
            <a:pPr lvl="1"/>
            <a:r>
              <a:rPr lang="en-US"/>
              <a:t>Tends to force fluids through the capillary walls </a:t>
            </a:r>
          </a:p>
          <a:p>
            <a:pPr lvl="1"/>
            <a:r>
              <a:rPr lang="en-US"/>
              <a:t>Is greater at the arterial end of a bed than at the venule end</a:t>
            </a:r>
          </a:p>
          <a:p>
            <a:r>
              <a:rPr lang="en-US"/>
              <a:t>OP</a:t>
            </a:r>
            <a:r>
              <a:rPr lang="en-US" baseline="-25000"/>
              <a:t>c</a:t>
            </a:r>
            <a:r>
              <a:rPr lang="en-US"/>
              <a:t>– created by nondiffusible plasma proteins, which draw water toward themselves</a:t>
            </a:r>
          </a:p>
        </p:txBody>
      </p:sp>
    </p:spTree>
    <p:extLst>
      <p:ext uri="{BB962C8B-B14F-4D97-AF65-F5344CB8AC3E}">
        <p14:creationId xmlns:p14="http://schemas.microsoft.com/office/powerpoint/2010/main" val="7776936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Net Filtration Pressure (NFP)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6475"/>
            <a:ext cx="8534400" cy="5305425"/>
          </a:xfrm>
        </p:spPr>
        <p:txBody>
          <a:bodyPr>
            <a:normAutofit lnSpcReduction="10000"/>
          </a:bodyPr>
          <a:lstStyle/>
          <a:p>
            <a:r>
              <a:rPr lang="en-US"/>
              <a:t>NFP – considers all the forces acting on a capillary bed</a:t>
            </a:r>
          </a:p>
          <a:p>
            <a:r>
              <a:rPr lang="en-US"/>
              <a:t>NFP = (HP</a:t>
            </a:r>
            <a:r>
              <a:rPr lang="en-US" baseline="-25000"/>
              <a:t>c</a:t>
            </a:r>
            <a:r>
              <a:rPr lang="en-US"/>
              <a:t> – HP</a:t>
            </a:r>
            <a:r>
              <a:rPr lang="en-US" baseline="-25000"/>
              <a:t>if</a:t>
            </a:r>
            <a:r>
              <a:rPr lang="en-US"/>
              <a:t>) – (OP</a:t>
            </a:r>
            <a:r>
              <a:rPr lang="en-US" baseline="-25000"/>
              <a:t>c</a:t>
            </a:r>
            <a:r>
              <a:rPr lang="en-US"/>
              <a:t> – OP</a:t>
            </a:r>
            <a:r>
              <a:rPr lang="en-US" baseline="-25000"/>
              <a:t>if</a:t>
            </a:r>
            <a:r>
              <a:rPr lang="en-US"/>
              <a:t>)</a:t>
            </a:r>
          </a:p>
          <a:p>
            <a:r>
              <a:rPr lang="en-US"/>
              <a:t>At the arterial end of a bed, hydrostatic forces dominate (fluids flow out)</a:t>
            </a:r>
          </a:p>
          <a:p>
            <a:r>
              <a:rPr lang="en-US"/>
              <a:t>At the venous end of a bed, osmotic forces dominate (fluids flow in)</a:t>
            </a:r>
          </a:p>
          <a:p>
            <a:r>
              <a:rPr lang="en-US"/>
              <a:t>More fluids enter the tissue beds than return to the blood and the excess fluid is returned to the blood via the lymphatic system</a:t>
            </a:r>
          </a:p>
        </p:txBody>
      </p:sp>
    </p:spTree>
    <p:extLst>
      <p:ext uri="{BB962C8B-B14F-4D97-AF65-F5344CB8AC3E}">
        <p14:creationId xmlns:p14="http://schemas.microsoft.com/office/powerpoint/2010/main" val="14509102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Net Filtration Pressure (NFP)</a:t>
            </a:r>
          </a:p>
        </p:txBody>
      </p:sp>
      <p:pic>
        <p:nvPicPr>
          <p:cNvPr id="137220" name="Picture 4" descr="2015.jpg                                                       0001B996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 bwMode="auto">
          <a:xfrm>
            <a:off x="152400" y="1508125"/>
            <a:ext cx="8763000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8762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Circulatory Shock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44550"/>
            <a:ext cx="8534400" cy="5632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Circulatory shock – any condition in which blood vessels are inadequately filled and blood cannot circulate normally </a:t>
            </a:r>
          </a:p>
          <a:p>
            <a:pPr>
              <a:lnSpc>
                <a:spcPct val="90000"/>
              </a:lnSpc>
            </a:pPr>
            <a:r>
              <a:rPr lang="en-US"/>
              <a:t>Results in inadequate blood flow to meet tissue needs</a:t>
            </a:r>
          </a:p>
          <a:p>
            <a:pPr>
              <a:lnSpc>
                <a:spcPct val="90000"/>
              </a:lnSpc>
            </a:pPr>
            <a:r>
              <a:rPr lang="en-US"/>
              <a:t>Three types include:</a:t>
            </a:r>
          </a:p>
          <a:p>
            <a:pPr lvl="1">
              <a:lnSpc>
                <a:spcPct val="90000"/>
              </a:lnSpc>
            </a:pPr>
            <a:r>
              <a:rPr lang="en-US"/>
              <a:t>Hypovolemic shock – results from large-scale blood loss </a:t>
            </a:r>
          </a:p>
          <a:p>
            <a:pPr lvl="1">
              <a:lnSpc>
                <a:spcPct val="90000"/>
              </a:lnSpc>
            </a:pPr>
            <a:r>
              <a:rPr lang="en-US"/>
              <a:t>Vascular shock – poor circulation resulting from extreme vasodilation</a:t>
            </a:r>
          </a:p>
          <a:p>
            <a:pPr lvl="1">
              <a:lnSpc>
                <a:spcPct val="90000"/>
              </a:lnSpc>
            </a:pPr>
            <a:r>
              <a:rPr lang="en-US"/>
              <a:t>Cardiogenic shock – the heart cannot sustain adequate circulation</a:t>
            </a:r>
          </a:p>
        </p:txBody>
      </p:sp>
    </p:spTree>
    <p:extLst>
      <p:ext uri="{BB962C8B-B14F-4D97-AF65-F5344CB8AC3E}">
        <p14:creationId xmlns:p14="http://schemas.microsoft.com/office/powerpoint/2010/main" val="406749254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Circulatory Pathways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79663"/>
            <a:ext cx="8686800" cy="2555875"/>
          </a:xfrm>
        </p:spPr>
        <p:txBody>
          <a:bodyPr/>
          <a:lstStyle/>
          <a:p>
            <a:r>
              <a:rPr lang="en-US"/>
              <a:t>The vascular system has two distinct circulations</a:t>
            </a:r>
          </a:p>
          <a:p>
            <a:pPr lvl="1"/>
            <a:r>
              <a:rPr lang="en-US"/>
              <a:t>Pulmonary circulation – short loop that runs from the heart to the lungs and back to the heart</a:t>
            </a:r>
          </a:p>
          <a:p>
            <a:pPr lvl="1"/>
            <a:r>
              <a:rPr lang="en-US"/>
              <a:t>Systemic circulation – routes blood through a long loop to all parts of the body and returns to the heart</a:t>
            </a:r>
          </a:p>
        </p:txBody>
      </p:sp>
    </p:spTree>
    <p:extLst>
      <p:ext uri="{BB962C8B-B14F-4D97-AF65-F5344CB8AC3E}">
        <p14:creationId xmlns:p14="http://schemas.microsoft.com/office/powerpoint/2010/main" val="94791751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Differences Between Arteries and Veins</a:t>
            </a:r>
          </a:p>
        </p:txBody>
      </p:sp>
      <p:pic>
        <p:nvPicPr>
          <p:cNvPr id="140293" name="Picture 5" descr="Table 1801.jpg                                                 00000002&#10;KM ZIP-008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12938"/>
            <a:ext cx="8801100" cy="31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3806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823913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LYMPHATIC SYSTEM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7772400" cy="941388"/>
          </a:xfrm>
        </p:spPr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1767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8458200" cy="5953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Lymphatic System: Overview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11300"/>
            <a:ext cx="8382000" cy="427831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Consists of two semi-independent parts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 meandering network of lymphatic vessels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Lymphoid tissues and organs scattered throughout the body</a:t>
            </a:r>
          </a:p>
          <a:p>
            <a:r>
              <a:rPr lang="en-US">
                <a:solidFill>
                  <a:srgbClr val="000000"/>
                </a:solidFill>
              </a:rPr>
              <a:t>Returns interstitial fluid and leaked plasma proteins back to the blood</a:t>
            </a:r>
          </a:p>
          <a:p>
            <a:r>
              <a:rPr lang="en-US">
                <a:solidFill>
                  <a:srgbClr val="000000"/>
                </a:solidFill>
              </a:rPr>
              <a:t>Lymph – interstitial fluid once it has entered lymphatic vessels</a:t>
            </a:r>
          </a:p>
        </p:txBody>
      </p:sp>
    </p:spTree>
    <p:extLst>
      <p:ext uri="{BB962C8B-B14F-4D97-AF65-F5344CB8AC3E}">
        <p14:creationId xmlns:p14="http://schemas.microsoft.com/office/powerpoint/2010/main" val="34830518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Lymphatic Vessels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5963"/>
            <a:ext cx="8534400" cy="3352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one-way system in which lymph flows toward the heart</a:t>
            </a:r>
          </a:p>
          <a:p>
            <a:r>
              <a:rPr lang="en-US">
                <a:solidFill>
                  <a:srgbClr val="000000"/>
                </a:solidFill>
              </a:rPr>
              <a:t>Lymph vessels include: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Microscopic, permeable, blind-ended capillaries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Lymphatic collecting vessels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Trunks and ducts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702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Lymphatic Capillaries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1800"/>
            <a:ext cx="8458200" cy="404812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Similar to blood capillaries, with modifications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Remarkably permeable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Loosely joined endothelial minivalves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Withstand interstitial pressure and remain open</a:t>
            </a:r>
          </a:p>
          <a:p>
            <a:r>
              <a:rPr lang="en-US">
                <a:solidFill>
                  <a:srgbClr val="000000"/>
                </a:solidFill>
              </a:rPr>
              <a:t>The minivalves function as one-way gates that: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Allow interstitial fluid to enter lymph capillaries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Do not allow lymph to escape from the capillaries</a:t>
            </a:r>
          </a:p>
        </p:txBody>
      </p:sp>
    </p:spTree>
    <p:extLst>
      <p:ext uri="{BB962C8B-B14F-4D97-AF65-F5344CB8AC3E}">
        <p14:creationId xmlns:p14="http://schemas.microsoft.com/office/powerpoint/2010/main" val="279711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Erythrocyte Function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0413"/>
            <a:ext cx="8382000" cy="578008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Erythrocytes</a:t>
            </a:r>
            <a:r>
              <a:rPr lang="en-US" dirty="0"/>
              <a:t> are dedicated to </a:t>
            </a:r>
            <a:r>
              <a:rPr lang="en-US" b="1" dirty="0"/>
              <a:t>respiratory gas transport</a:t>
            </a:r>
          </a:p>
          <a:p>
            <a:r>
              <a:rPr lang="en-US" dirty="0"/>
              <a:t>Hemoglobin reversibly binds with oxygen and most oxygen in the blood is bound to hemoglobin</a:t>
            </a:r>
          </a:p>
          <a:p>
            <a:r>
              <a:rPr lang="en-US" dirty="0"/>
              <a:t>Hemoglobin is composed of:</a:t>
            </a:r>
          </a:p>
          <a:p>
            <a:pPr lvl="1"/>
            <a:r>
              <a:rPr lang="en-US" dirty="0"/>
              <a:t>The protein </a:t>
            </a:r>
            <a:r>
              <a:rPr lang="en-US" i="1" dirty="0"/>
              <a:t>globin</a:t>
            </a:r>
            <a:r>
              <a:rPr lang="en-US" dirty="0"/>
              <a:t>, made up of two alpha and two beta chains, each bound to a </a:t>
            </a:r>
            <a:r>
              <a:rPr lang="en-US" dirty="0" err="1"/>
              <a:t>heme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heme</a:t>
            </a:r>
            <a:r>
              <a:rPr lang="en-US" dirty="0"/>
              <a:t> group bears an atom of iron, which can bind one to oxygen</a:t>
            </a:r>
            <a:r>
              <a:rPr lang="en-US" baseline="-25000" dirty="0"/>
              <a:t> </a:t>
            </a:r>
            <a:r>
              <a:rPr lang="en-US" dirty="0"/>
              <a:t>molecule</a:t>
            </a:r>
          </a:p>
          <a:p>
            <a:r>
              <a:rPr lang="en-US" dirty="0"/>
              <a:t>Each hemoglobin molecule can transport four molecules of oxygen</a:t>
            </a:r>
          </a:p>
        </p:txBody>
      </p:sp>
    </p:spTree>
    <p:extLst>
      <p:ext uri="{BB962C8B-B14F-4D97-AF65-F5344CB8AC3E}">
        <p14:creationId xmlns:p14="http://schemas.microsoft.com/office/powerpoint/2010/main" val="8126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Lymphatic Capillaries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74713"/>
            <a:ext cx="8534400" cy="55800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During inflammation, lymphatic capillaries can absorb: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Cell debris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Pathogens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Cancer cells </a:t>
            </a:r>
          </a:p>
          <a:p>
            <a:r>
              <a:rPr lang="en-US">
                <a:solidFill>
                  <a:srgbClr val="000000"/>
                </a:solidFill>
              </a:rPr>
              <a:t>Cells in the lymph nodes: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Cleanse and “examine” lymph </a:t>
            </a:r>
          </a:p>
          <a:p>
            <a:r>
              <a:rPr lang="en-US">
                <a:solidFill>
                  <a:srgbClr val="000000"/>
                </a:solidFill>
              </a:rPr>
              <a:t>Lacteals – specialized lymph capillaries present in intestinal mucosa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Absorb digested fat and deliver chyle to the blood</a:t>
            </a:r>
          </a:p>
        </p:txBody>
      </p:sp>
    </p:spTree>
    <p:extLst>
      <p:ext uri="{BB962C8B-B14F-4D97-AF65-F5344CB8AC3E}">
        <p14:creationId xmlns:p14="http://schemas.microsoft.com/office/powerpoint/2010/main" val="263008150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Lymphatic Collecting Vessels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19250"/>
            <a:ext cx="8534400" cy="409416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Have the same three tunics as veins</a:t>
            </a:r>
          </a:p>
          <a:p>
            <a:r>
              <a:rPr lang="en-US">
                <a:solidFill>
                  <a:srgbClr val="000000"/>
                </a:solidFill>
              </a:rPr>
              <a:t>Have thinner walls, with more internal valves</a:t>
            </a:r>
          </a:p>
          <a:p>
            <a:r>
              <a:rPr lang="en-US">
                <a:solidFill>
                  <a:srgbClr val="000000"/>
                </a:solidFill>
              </a:rPr>
              <a:t>Anastomose more frequently</a:t>
            </a:r>
          </a:p>
          <a:p>
            <a:r>
              <a:rPr lang="en-US">
                <a:solidFill>
                  <a:srgbClr val="000000"/>
                </a:solidFill>
              </a:rPr>
              <a:t>Collecting vessels in the skin travel with superficial veins</a:t>
            </a:r>
          </a:p>
          <a:p>
            <a:r>
              <a:rPr lang="en-US">
                <a:solidFill>
                  <a:srgbClr val="000000"/>
                </a:solidFill>
              </a:rPr>
              <a:t>Deep vessels travel with arteries</a:t>
            </a:r>
          </a:p>
          <a:p>
            <a:r>
              <a:rPr lang="en-US">
                <a:solidFill>
                  <a:srgbClr val="000000"/>
                </a:solidFill>
              </a:rPr>
              <a:t>Nutrients are supplied from branching vasa vasorum</a:t>
            </a:r>
          </a:p>
        </p:txBody>
      </p:sp>
    </p:spTree>
    <p:extLst>
      <p:ext uri="{BB962C8B-B14F-4D97-AF65-F5344CB8AC3E}">
        <p14:creationId xmlns:p14="http://schemas.microsoft.com/office/powerpoint/2010/main" val="103434976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Lymphatic Trunks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0925"/>
            <a:ext cx="8458200" cy="5343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Lymphatic trunks are formed by the union of the largest collecting ducts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Major trunks include: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Paired lumbar, bronchomediastinal, subclavian, and jugular trunks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 single intestinal trunk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Lymph is delivered into one of two large ducts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Right lymphatic duct – drains the right upper arm and the right side of the head and thorax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Thoracic duct – arises from the cisterna chyli and drains the rest of the body</a:t>
            </a:r>
          </a:p>
        </p:txBody>
      </p:sp>
    </p:spTree>
    <p:extLst>
      <p:ext uri="{BB962C8B-B14F-4D97-AF65-F5344CB8AC3E}">
        <p14:creationId xmlns:p14="http://schemas.microsoft.com/office/powerpoint/2010/main" val="218722450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Lymphatic Transport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12925"/>
            <a:ext cx="8458200" cy="382111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The lymphatic system lacks an organ that acts as a pump</a:t>
            </a:r>
          </a:p>
          <a:p>
            <a:r>
              <a:rPr lang="en-US">
                <a:solidFill>
                  <a:srgbClr val="000000"/>
                </a:solidFill>
              </a:rPr>
              <a:t>Vessels are low pressure conduits</a:t>
            </a:r>
          </a:p>
          <a:p>
            <a:r>
              <a:rPr lang="en-US">
                <a:solidFill>
                  <a:srgbClr val="000000"/>
                </a:solidFill>
              </a:rPr>
              <a:t>Uses the same methods as veins to propel lymph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Pulsations of nearby arteries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Contractions of smooth muscle in the walls of the lymphatics </a:t>
            </a:r>
          </a:p>
        </p:txBody>
      </p:sp>
    </p:spTree>
    <p:extLst>
      <p:ext uri="{BB962C8B-B14F-4D97-AF65-F5344CB8AC3E}">
        <p14:creationId xmlns:p14="http://schemas.microsoft.com/office/powerpoint/2010/main" val="105994692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Lymphoid Cells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13063"/>
            <a:ext cx="8609013" cy="1624012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Lymphocytes are the main cells involved in the immune response </a:t>
            </a:r>
          </a:p>
          <a:p>
            <a:r>
              <a:rPr lang="en-US">
                <a:solidFill>
                  <a:srgbClr val="000000"/>
                </a:solidFill>
              </a:rPr>
              <a:t>The two main varieties are T cells and B cells</a:t>
            </a:r>
          </a:p>
        </p:txBody>
      </p:sp>
    </p:spTree>
    <p:extLst>
      <p:ext uri="{BB962C8B-B14F-4D97-AF65-F5344CB8AC3E}">
        <p14:creationId xmlns:p14="http://schemas.microsoft.com/office/powerpoint/2010/main" val="242530490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Lymphocytes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8863"/>
            <a:ext cx="8458200" cy="5341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T cells and B cells protect the body against antigens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Antigen – anything the body perceives as foreign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Bacteria and their toxins, and viruses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Mismatched RBCs or cancer cells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T cells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Manage the immune response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Attack and destroy foreign cells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B cells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Produce plasma cells, which secrete antibodies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Antibodies immobilize antigens </a:t>
            </a:r>
          </a:p>
        </p:txBody>
      </p:sp>
    </p:spTree>
    <p:extLst>
      <p:ext uri="{BB962C8B-B14F-4D97-AF65-F5344CB8AC3E}">
        <p14:creationId xmlns:p14="http://schemas.microsoft.com/office/powerpoint/2010/main" val="3601484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Lymphoid Cells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2938"/>
            <a:ext cx="8458200" cy="361315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Macrophages – phagocytize foreign substances and help activate T cells</a:t>
            </a:r>
          </a:p>
          <a:p>
            <a:r>
              <a:rPr lang="en-US">
                <a:solidFill>
                  <a:srgbClr val="000000"/>
                </a:solidFill>
              </a:rPr>
              <a:t>Dendritic cells – spiny-looking cells with functions similar to macrophages</a:t>
            </a:r>
          </a:p>
          <a:p>
            <a:r>
              <a:rPr lang="en-US">
                <a:solidFill>
                  <a:srgbClr val="000000"/>
                </a:solidFill>
              </a:rPr>
              <a:t>Reticular cells – fibroblastlike cells that produce a stroma, or network, that supports other cell types in lymphoid organs</a:t>
            </a:r>
          </a:p>
        </p:txBody>
      </p:sp>
    </p:spTree>
    <p:extLst>
      <p:ext uri="{BB962C8B-B14F-4D97-AF65-F5344CB8AC3E}">
        <p14:creationId xmlns:p14="http://schemas.microsoft.com/office/powerpoint/2010/main" val="310514370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Lymphoid Tissue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554831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Diffuse lymphatic tissue – scattered reticular tissue elements in every body organ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Larger collections appear in the lamina propria of mucous membranes and lymphoid organs</a:t>
            </a:r>
          </a:p>
          <a:p>
            <a:r>
              <a:rPr lang="en-US">
                <a:solidFill>
                  <a:srgbClr val="000000"/>
                </a:solidFill>
              </a:rPr>
              <a:t>Lymphatic follicles (nodules) – solid, spherical bodies consisting of tightly packed reticular elements and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Have a germinal center composed of dendritic cells and B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Found in isolation and as part of larger lymphoid organs</a:t>
            </a:r>
          </a:p>
        </p:txBody>
      </p:sp>
    </p:spTree>
    <p:extLst>
      <p:ext uri="{BB962C8B-B14F-4D97-AF65-F5344CB8AC3E}">
        <p14:creationId xmlns:p14="http://schemas.microsoft.com/office/powerpoint/2010/main" val="202798697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Lymphoid Organs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5300"/>
            <a:ext cx="3886200" cy="3910013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Lymphoid organs – discrete, encapsulated collections of diffuse lymphoid tissue and follicles</a:t>
            </a:r>
          </a:p>
          <a:p>
            <a:r>
              <a:rPr lang="en-US">
                <a:solidFill>
                  <a:srgbClr val="000000"/>
                </a:solidFill>
              </a:rPr>
              <a:t>Examples include the lymph nodes, spleen, and thymus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847013" y="6330950"/>
            <a:ext cx="89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pitchFamily="34" charset="0"/>
              </a:rPr>
              <a:t>Figure 19.5</a:t>
            </a:r>
          </a:p>
        </p:txBody>
      </p:sp>
      <p:pic>
        <p:nvPicPr>
          <p:cNvPr id="53253" name="Picture 5" descr="2105.jpg                                                       0001B9CC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11734" b="6361"/>
          <a:stretch>
            <a:fillRect/>
          </a:stretch>
        </p:blipFill>
        <p:spPr bwMode="auto">
          <a:xfrm>
            <a:off x="4648200" y="914400"/>
            <a:ext cx="4191000" cy="52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9132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Lymph Nodes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9825"/>
            <a:ext cx="8458200" cy="51625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Nodes are imbedded in connective tissue and clustered along lymphatic vessels</a:t>
            </a:r>
          </a:p>
          <a:p>
            <a:r>
              <a:rPr lang="en-US">
                <a:solidFill>
                  <a:srgbClr val="000000"/>
                </a:solidFill>
              </a:rPr>
              <a:t>Aggregations of these nodes occur near the body surface in inguinal, axillary, and cervical regions of the body</a:t>
            </a:r>
          </a:p>
          <a:p>
            <a:r>
              <a:rPr lang="en-US">
                <a:solidFill>
                  <a:srgbClr val="000000"/>
                </a:solidFill>
              </a:rPr>
              <a:t>Their two basic functions are: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Filtration – macrophages destroy microorganisms and debris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Immune system activation – monitor for antigens and mount an attack against them</a:t>
            </a:r>
          </a:p>
        </p:txBody>
      </p:sp>
    </p:spTree>
    <p:extLst>
      <p:ext uri="{BB962C8B-B14F-4D97-AF65-F5344CB8AC3E}">
        <p14:creationId xmlns:p14="http://schemas.microsoft.com/office/powerpoint/2010/main" val="407297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Hemoglobin (</a:t>
            </a:r>
            <a:r>
              <a:rPr lang="en-US" b="1" dirty="0" err="1">
                <a:solidFill>
                  <a:srgbClr val="FF0000"/>
                </a:solidFill>
              </a:rPr>
              <a:t>Hb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r>
              <a:rPr lang="en-US" b="1" dirty="0" err="1"/>
              <a:t>Oxyhemoglobin</a:t>
            </a:r>
            <a:r>
              <a:rPr lang="en-US" b="1" dirty="0"/>
              <a:t> </a:t>
            </a:r>
            <a:r>
              <a:rPr lang="en-US" dirty="0"/>
              <a:t>– hemoglobin bound to oxygen</a:t>
            </a:r>
          </a:p>
          <a:p>
            <a:pPr lvl="1"/>
            <a:r>
              <a:rPr lang="en-US" dirty="0"/>
              <a:t>Oxygen loading takes place in the lungs</a:t>
            </a:r>
          </a:p>
          <a:p>
            <a:r>
              <a:rPr lang="en-US" b="1" dirty="0" err="1"/>
              <a:t>Deoxyhemoglobin</a:t>
            </a:r>
            <a:r>
              <a:rPr lang="en-US" dirty="0"/>
              <a:t> – hemoglobin after oxygen diffuses into tissues (reduced </a:t>
            </a:r>
            <a:r>
              <a:rPr lang="en-US" dirty="0" err="1"/>
              <a:t>Hb</a:t>
            </a:r>
            <a:r>
              <a:rPr lang="en-US" dirty="0"/>
              <a:t>) </a:t>
            </a:r>
          </a:p>
          <a:p>
            <a:r>
              <a:rPr lang="en-US" b="1" dirty="0" err="1"/>
              <a:t>Carbaminohemoglobin</a:t>
            </a:r>
            <a:r>
              <a:rPr lang="en-US" dirty="0"/>
              <a:t> – hemoglobin bound to carbon dioxide</a:t>
            </a:r>
            <a:r>
              <a:rPr lang="en-US" baseline="-25000" dirty="0"/>
              <a:t> </a:t>
            </a:r>
            <a:endParaRPr lang="en-US" dirty="0"/>
          </a:p>
          <a:p>
            <a:pPr lvl="1"/>
            <a:r>
              <a:rPr lang="en-US" dirty="0"/>
              <a:t>Carbon dioxide loading takes place in the tissues </a:t>
            </a:r>
          </a:p>
        </p:txBody>
      </p:sp>
    </p:spTree>
    <p:extLst>
      <p:ext uri="{BB962C8B-B14F-4D97-AF65-F5344CB8AC3E}">
        <p14:creationId xmlns:p14="http://schemas.microsoft.com/office/powerpoint/2010/main" val="26567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Circulation in the Lymph Nodes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0138"/>
            <a:ext cx="8458200" cy="523398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Lymph enters via a number of afferent lymphatic vessels</a:t>
            </a:r>
          </a:p>
          <a:p>
            <a:r>
              <a:rPr lang="en-US">
                <a:solidFill>
                  <a:srgbClr val="000000"/>
                </a:solidFill>
              </a:rPr>
              <a:t>It then enters a large subcapsular sinus and travels into a number of smaller sinuses</a:t>
            </a:r>
          </a:p>
          <a:p>
            <a:r>
              <a:rPr lang="en-US">
                <a:solidFill>
                  <a:srgbClr val="000000"/>
                </a:solidFill>
              </a:rPr>
              <a:t>It meanders through these sinuses and exits the node at the hilus via efferent vessels</a:t>
            </a:r>
          </a:p>
          <a:p>
            <a:r>
              <a:rPr lang="en-US">
                <a:solidFill>
                  <a:srgbClr val="000000"/>
                </a:solidFill>
              </a:rPr>
              <a:t>Because there are fewer efferent vessels, lymph stagnates somewhat in the node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This allows lymphocytes and macrophages time to carry out their protective functions</a:t>
            </a:r>
          </a:p>
        </p:txBody>
      </p:sp>
    </p:spTree>
    <p:extLst>
      <p:ext uri="{BB962C8B-B14F-4D97-AF65-F5344CB8AC3E}">
        <p14:creationId xmlns:p14="http://schemas.microsoft.com/office/powerpoint/2010/main" val="214353236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868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Homeostatic Imbalances of the Lymph Nodes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47831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If lymph nodes are overwhelmed by large numbers of antigen: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They become inflamed and tender to the touch</a:t>
            </a:r>
          </a:p>
          <a:p>
            <a:pPr marL="1085850" lvl="2"/>
            <a:r>
              <a:rPr lang="en-US" dirty="0">
                <a:solidFill>
                  <a:srgbClr val="000000"/>
                </a:solidFill>
              </a:rPr>
              <a:t>Such nodes are called buboes (or erroneously, swollen glands)</a:t>
            </a:r>
          </a:p>
          <a:p>
            <a:r>
              <a:rPr lang="en-US" dirty="0">
                <a:solidFill>
                  <a:srgbClr val="000000"/>
                </a:solidFill>
              </a:rPr>
              <a:t>Nodes can also become secondary cancer sites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Such nodes are swollen, but are not painful </a:t>
            </a:r>
          </a:p>
          <a:p>
            <a:pPr marL="1085850" lvl="2"/>
            <a:r>
              <a:rPr lang="en-US" dirty="0">
                <a:solidFill>
                  <a:srgbClr val="000000"/>
                </a:solidFill>
              </a:rPr>
              <a:t>This distinguishes cancerous nodes from infected ones</a:t>
            </a:r>
          </a:p>
        </p:txBody>
      </p:sp>
    </p:spTree>
    <p:extLst>
      <p:ext uri="{BB962C8B-B14F-4D97-AF65-F5344CB8AC3E}">
        <p14:creationId xmlns:p14="http://schemas.microsoft.com/office/powerpoint/2010/main" val="331948529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Other Lymphoid Organs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60575"/>
            <a:ext cx="8458200" cy="3316288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spleen, thymus gland, and tonsils</a:t>
            </a:r>
          </a:p>
          <a:p>
            <a:r>
              <a:rPr lang="en-US">
                <a:solidFill>
                  <a:srgbClr val="000000"/>
                </a:solidFill>
              </a:rPr>
              <a:t>Peyer’s patches and bits of lymphatic tissue scattered in connective tissue </a:t>
            </a:r>
          </a:p>
          <a:p>
            <a:r>
              <a:rPr lang="en-US">
                <a:solidFill>
                  <a:srgbClr val="000000"/>
                </a:solidFill>
              </a:rPr>
              <a:t>All are composed of reticular connective tissue and all help protect the body</a:t>
            </a:r>
          </a:p>
          <a:p>
            <a:r>
              <a:rPr lang="en-US">
                <a:solidFill>
                  <a:srgbClr val="000000"/>
                </a:solidFill>
              </a:rPr>
              <a:t>Only lymph nodes filter lymph </a:t>
            </a:r>
          </a:p>
        </p:txBody>
      </p:sp>
    </p:spTree>
    <p:extLst>
      <p:ext uri="{BB962C8B-B14F-4D97-AF65-F5344CB8AC3E}">
        <p14:creationId xmlns:p14="http://schemas.microsoft.com/office/powerpoint/2010/main" val="274012585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Spleen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69963"/>
            <a:ext cx="8458200" cy="550227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Largest lymphoid organ, located on the left side of the abdominal cavity beneath the diaphragm </a:t>
            </a:r>
          </a:p>
          <a:p>
            <a:r>
              <a:rPr lang="en-US">
                <a:solidFill>
                  <a:srgbClr val="000000"/>
                </a:solidFill>
              </a:rPr>
              <a:t>It extends to curl around the anterior aspect of the stomach</a:t>
            </a:r>
          </a:p>
          <a:p>
            <a:r>
              <a:rPr lang="en-US">
                <a:solidFill>
                  <a:srgbClr val="000000"/>
                </a:solidFill>
              </a:rPr>
              <a:t>It is served by the splenic artery and vein, which enter and exit at the hilus</a:t>
            </a:r>
          </a:p>
          <a:p>
            <a:r>
              <a:rPr lang="en-US">
                <a:solidFill>
                  <a:srgbClr val="000000"/>
                </a:solidFill>
              </a:rPr>
              <a:t>Functions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Site of lymphocyte proliferation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Immune surveillance and response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Cleanses the blood</a:t>
            </a:r>
          </a:p>
        </p:txBody>
      </p:sp>
    </p:spTree>
    <p:extLst>
      <p:ext uri="{BB962C8B-B14F-4D97-AF65-F5344CB8AC3E}">
        <p14:creationId xmlns:p14="http://schemas.microsoft.com/office/powerpoint/2010/main" val="43434633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Additional Spleen Functions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97088"/>
            <a:ext cx="8458200" cy="32448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Stores breakdown products of RBCs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Spleen macrophages salvage and store iron for later use by bone marrow</a:t>
            </a:r>
          </a:p>
          <a:p>
            <a:r>
              <a:rPr lang="en-US">
                <a:solidFill>
                  <a:srgbClr val="000000"/>
                </a:solidFill>
              </a:rPr>
              <a:t>Site of fetal erythrocyte production (normally ceases after birth)</a:t>
            </a:r>
          </a:p>
          <a:p>
            <a:r>
              <a:rPr lang="en-US">
                <a:solidFill>
                  <a:srgbClr val="000000"/>
                </a:solidFill>
              </a:rPr>
              <a:t>Stores blood platelets</a:t>
            </a:r>
          </a:p>
        </p:txBody>
      </p:sp>
    </p:spTree>
    <p:extLst>
      <p:ext uri="{BB962C8B-B14F-4D97-AF65-F5344CB8AC3E}">
        <p14:creationId xmlns:p14="http://schemas.microsoft.com/office/powerpoint/2010/main" val="19391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Structure of the Spleen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54125"/>
            <a:ext cx="8458200" cy="4941888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Surrounded by a fibrous capsule, it has trabeculae that extend inward and contains lymphocytes, macrophages, and huge numbers of erythrocytes</a:t>
            </a:r>
          </a:p>
          <a:p>
            <a:r>
              <a:rPr lang="en-US">
                <a:solidFill>
                  <a:srgbClr val="000000"/>
                </a:solidFill>
              </a:rPr>
              <a:t>Two distinct areas of the spleen are: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White pulp – area containing mostly lymphocytes suspended on reticular fibers and involved in immune functions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Red pulp – remaining splenic tissue concerned with disposing of worn-out RBCs and bloodborne pathogens</a:t>
            </a:r>
          </a:p>
        </p:txBody>
      </p:sp>
    </p:spTree>
    <p:extLst>
      <p:ext uri="{BB962C8B-B14F-4D97-AF65-F5344CB8AC3E}">
        <p14:creationId xmlns:p14="http://schemas.microsoft.com/office/powerpoint/2010/main" val="175207530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Thymus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63613"/>
            <a:ext cx="8458200" cy="55181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bilobed organ that secrets hormones (thymosin and thymopoietin) that cause T lymphocytes to become immunocompetent</a:t>
            </a:r>
          </a:p>
          <a:p>
            <a:r>
              <a:rPr lang="en-US">
                <a:solidFill>
                  <a:srgbClr val="000000"/>
                </a:solidFill>
              </a:rPr>
              <a:t>The size of the thymus varies with age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 infants, it is found in the inferior neck and extends into the mediastinum, where it partially overlies the heart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It increases in size and is most active during childhood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It stops growing during adolescence and then gradually atrophies</a:t>
            </a:r>
          </a:p>
        </p:txBody>
      </p:sp>
    </p:spTree>
    <p:extLst>
      <p:ext uri="{BB962C8B-B14F-4D97-AF65-F5344CB8AC3E}">
        <p14:creationId xmlns:p14="http://schemas.microsoft.com/office/powerpoint/2010/main" val="219116351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Thymus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38263"/>
            <a:ext cx="8458200" cy="476567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thymus differs from other lymphoid organs in important ways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It functions strictly in T lymphocyte maturation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It does not directly fight antigens</a:t>
            </a:r>
          </a:p>
          <a:p>
            <a:r>
              <a:rPr lang="en-US">
                <a:solidFill>
                  <a:srgbClr val="000000"/>
                </a:solidFill>
              </a:rPr>
              <a:t>The stroma of the thymus consists of star-shaped epithelial cells (not reticular fibers)</a:t>
            </a:r>
          </a:p>
          <a:p>
            <a:r>
              <a:rPr lang="en-US">
                <a:solidFill>
                  <a:srgbClr val="000000"/>
                </a:solidFill>
              </a:rPr>
              <a:t>These star-shaped thymocytes secret thymosins and thymopoietins that stimulate lymphocytes to become immunocompetent</a:t>
            </a:r>
          </a:p>
        </p:txBody>
      </p:sp>
    </p:spTree>
    <p:extLst>
      <p:ext uri="{BB962C8B-B14F-4D97-AF65-F5344CB8AC3E}">
        <p14:creationId xmlns:p14="http://schemas.microsoft.com/office/powerpoint/2010/main" val="159329456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Tonsils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16013"/>
            <a:ext cx="8458200" cy="521017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Simplest lymphoid organs; form a ring of lymphatic tissue around the pharynx</a:t>
            </a:r>
          </a:p>
          <a:p>
            <a:r>
              <a:rPr lang="en-US">
                <a:solidFill>
                  <a:srgbClr val="000000"/>
                </a:solidFill>
              </a:rPr>
              <a:t>Location of the tonsils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Palatine tonsils – either side of the posterior end of the oral cavity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Lingual tonsil – lies at the base of the tongue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Pharyngeal tonsil – posterior wall of the nasopharynx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Tubal tonsils – surround the openings of the auditory tubes into the pharynx</a:t>
            </a:r>
          </a:p>
        </p:txBody>
      </p:sp>
    </p:spTree>
    <p:extLst>
      <p:ext uri="{BB962C8B-B14F-4D97-AF65-F5344CB8AC3E}">
        <p14:creationId xmlns:p14="http://schemas.microsoft.com/office/powerpoint/2010/main" val="265307031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Tonsils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33563"/>
            <a:ext cx="8458200" cy="3773487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Lymphoid tissue of tonsils contains follicles with germinal centers</a:t>
            </a:r>
          </a:p>
          <a:p>
            <a:r>
              <a:rPr lang="en-US">
                <a:solidFill>
                  <a:srgbClr val="000000"/>
                </a:solidFill>
              </a:rPr>
              <a:t>Tonsil masses are not fully encapsulated</a:t>
            </a:r>
          </a:p>
          <a:p>
            <a:r>
              <a:rPr lang="en-US">
                <a:solidFill>
                  <a:srgbClr val="000000"/>
                </a:solidFill>
              </a:rPr>
              <a:t>Epithelial tissue overlying tonsil masses invaginates, forming blind-ended crypts</a:t>
            </a:r>
          </a:p>
          <a:p>
            <a:r>
              <a:rPr lang="en-US">
                <a:solidFill>
                  <a:srgbClr val="000000"/>
                </a:solidFill>
              </a:rPr>
              <a:t>Crypts trap and destroy bacteria and particulate matter </a:t>
            </a:r>
          </a:p>
        </p:txBody>
      </p:sp>
    </p:spTree>
    <p:extLst>
      <p:ext uri="{BB962C8B-B14F-4D97-AF65-F5344CB8AC3E}">
        <p14:creationId xmlns:p14="http://schemas.microsoft.com/office/powerpoint/2010/main" val="241384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Erythrocyte Disorders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63725"/>
            <a:ext cx="8534400" cy="3589338"/>
          </a:xfrm>
        </p:spPr>
        <p:txBody>
          <a:bodyPr/>
          <a:lstStyle/>
          <a:p>
            <a:r>
              <a:rPr lang="en-US" b="1" dirty="0"/>
              <a:t>Anemia</a:t>
            </a:r>
            <a:r>
              <a:rPr lang="en-US" dirty="0"/>
              <a:t> – blood has abnormally low oxygen-carrying capacity</a:t>
            </a:r>
          </a:p>
          <a:p>
            <a:pPr lvl="1"/>
            <a:r>
              <a:rPr lang="en-US" dirty="0"/>
              <a:t>It is a symptom rather than a disease itself</a:t>
            </a:r>
          </a:p>
          <a:p>
            <a:pPr lvl="1"/>
            <a:r>
              <a:rPr lang="en-US" dirty="0"/>
              <a:t>Blood oxygen levels cannot support normal metabolism</a:t>
            </a:r>
          </a:p>
          <a:p>
            <a:pPr lvl="1"/>
            <a:r>
              <a:rPr lang="en-US" dirty="0"/>
              <a:t>Signs/symptoms include fatigue, paleness, shortness of breath, and chills </a:t>
            </a:r>
          </a:p>
        </p:txBody>
      </p:sp>
    </p:spTree>
    <p:extLst>
      <p:ext uri="{BB962C8B-B14F-4D97-AF65-F5344CB8AC3E}">
        <p14:creationId xmlns:p14="http://schemas.microsoft.com/office/powerpoint/2010/main" val="12279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Aggregates of Lymphoid Follicles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17600"/>
            <a:ext cx="8458200" cy="521017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Peyer’s patches – isolated clusters of lymphoid tissue, similar to tonsils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Found in the wall of the distal portion of the small intestine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Similar structures are found in the appendix</a:t>
            </a:r>
          </a:p>
          <a:p>
            <a:r>
              <a:rPr lang="en-US">
                <a:solidFill>
                  <a:srgbClr val="000000"/>
                </a:solidFill>
              </a:rPr>
              <a:t>Peyer’s patches and the appendix: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Destroy bacteria, preventing them from breaching the intestinal wall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Generate “memory” lymphocytes for long-term immunity</a:t>
            </a:r>
          </a:p>
        </p:txBody>
      </p:sp>
    </p:spTree>
    <p:extLst>
      <p:ext uri="{BB962C8B-B14F-4D97-AF65-F5344CB8AC3E}">
        <p14:creationId xmlns:p14="http://schemas.microsoft.com/office/powerpoint/2010/main" val="87729468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MALT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4813"/>
            <a:ext cx="8458200" cy="408781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MALT – mucosa-associated lymphatic tissue, composed of: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Peyer’s patches, tonsils, and the appendix (digestive tract)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Lymphoid nodules in the wall of the bronchi (respiratory tract)</a:t>
            </a:r>
          </a:p>
          <a:p>
            <a:r>
              <a:rPr lang="en-US">
                <a:solidFill>
                  <a:srgbClr val="000000"/>
                </a:solidFill>
              </a:rPr>
              <a:t>MALT protects the digestive and respiratory systems from foreign matter </a:t>
            </a:r>
          </a:p>
        </p:txBody>
      </p:sp>
    </p:spTree>
    <p:extLst>
      <p:ext uri="{BB962C8B-B14F-4D97-AF65-F5344CB8AC3E}">
        <p14:creationId xmlns:p14="http://schemas.microsoft.com/office/powerpoint/2010/main" val="346368628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823913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THE IMMUNE SYSTEM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6400800" cy="1820863"/>
          </a:xfrm>
        </p:spPr>
        <p:txBody>
          <a:bodyPr anchor="ctr"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Innate and Adaptive </a:t>
            </a:r>
            <a:br>
              <a:rPr lang="en-US" dirty="0"/>
            </a:br>
            <a:r>
              <a:rPr lang="en-US" dirty="0"/>
              <a:t>Body Defenses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61336" y="5181600"/>
            <a:ext cx="1218154" cy="62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100" b="1" i="1" dirty="0">
                <a:solidFill>
                  <a:srgbClr val="FF6600"/>
                </a:solidFill>
              </a:rPr>
              <a:t>Part </a:t>
            </a:r>
            <a:r>
              <a:rPr lang="en-US" sz="3100" b="1" i="1" dirty="0" smtClean="0">
                <a:solidFill>
                  <a:srgbClr val="FF6600"/>
                </a:solidFill>
              </a:rPr>
              <a:t>D</a:t>
            </a:r>
            <a:endParaRPr lang="en-US" sz="31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Immunity: Two Intrinsic Defense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45926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Innate (nonspecific) system responds quickly and consists of: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First line of defense – intact skin and mucosae prevent entry of microorganisms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Second line of defense – antimicrobial proteins, phagocytes, and other cells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Inhibit invaders spread throughout the body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Inflammation is its hallmark and most important mechanism </a:t>
            </a:r>
          </a:p>
        </p:txBody>
      </p:sp>
    </p:spTree>
    <p:extLst>
      <p:ext uri="{BB962C8B-B14F-4D97-AF65-F5344CB8AC3E}">
        <p14:creationId xmlns:p14="http://schemas.microsoft.com/office/powerpoint/2010/main" val="17819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/>
              <a:t>Immunity: Two Intrinsic Defense 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05050"/>
            <a:ext cx="8686800" cy="27051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Adaptive (specific) defense system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Third line of defense – mounts attack against particular foreign substances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Takes longer to react than the innate system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Works in conjunction with the innate system</a:t>
            </a:r>
          </a:p>
        </p:txBody>
      </p:sp>
    </p:spTree>
    <p:extLst>
      <p:ext uri="{BB962C8B-B14F-4D97-AF65-F5344CB8AC3E}">
        <p14:creationId xmlns:p14="http://schemas.microsoft.com/office/powerpoint/2010/main" val="4590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Surface Barriers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36700"/>
            <a:ext cx="8534400" cy="42481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Skin, mucous membranes, and their secretions make up the first line of defense</a:t>
            </a:r>
          </a:p>
          <a:p>
            <a:r>
              <a:rPr lang="en-US">
                <a:solidFill>
                  <a:srgbClr val="000000"/>
                </a:solidFill>
              </a:rPr>
              <a:t>Keratin in the skin: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Presents a formidable physical barrier to most microorganisms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Is resistant to weak acids and bases, bacterial enzymes, and toxins</a:t>
            </a:r>
          </a:p>
          <a:p>
            <a:r>
              <a:rPr lang="en-US">
                <a:solidFill>
                  <a:srgbClr val="000000"/>
                </a:solidFill>
              </a:rPr>
              <a:t>Mucosae provide similar mechanical barriers</a:t>
            </a:r>
          </a:p>
        </p:txBody>
      </p:sp>
    </p:spTree>
    <p:extLst>
      <p:ext uri="{BB962C8B-B14F-4D97-AF65-F5344CB8AC3E}">
        <p14:creationId xmlns:p14="http://schemas.microsoft.com/office/powerpoint/2010/main" val="1096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Epithelial Chemical Barriers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0638"/>
            <a:ext cx="8534400" cy="47418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Epithelial membranes produce protective chemicals that destroy microorganisms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Skin acidity (pH of 3 to 5) inhibits bacterial growth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Sebum contains chemicals toxic to bacteria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Stomach mucosae secrete concentrated HCl and protein-digesting enzymes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Saliva and lacrimal fluid contain lysozyme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Mucus traps microorganisms that enter the digestive and respiratory systems</a:t>
            </a:r>
          </a:p>
        </p:txBody>
      </p:sp>
    </p:spTree>
    <p:extLst>
      <p:ext uri="{BB962C8B-B14F-4D97-AF65-F5344CB8AC3E}">
        <p14:creationId xmlns:p14="http://schemas.microsoft.com/office/powerpoint/2010/main" val="21595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Internal Defenses: Cells and Chemicals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39875"/>
            <a:ext cx="8534400" cy="4237038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body uses nonspecific cellular and chemical devices to protect itself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Phagocytes and natural killer (NK)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Antimicrobial proteins in blood and tissue fluid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Inflammatory response enlists macrophages, mast cells, WBCs, and chemicals</a:t>
            </a:r>
          </a:p>
          <a:p>
            <a:r>
              <a:rPr lang="en-US">
                <a:solidFill>
                  <a:srgbClr val="000000"/>
                </a:solidFill>
              </a:rPr>
              <a:t>Harmful substances are identified by surface carbohydrates unique to infectious organisms</a:t>
            </a:r>
          </a:p>
        </p:txBody>
      </p:sp>
    </p:spTree>
    <p:extLst>
      <p:ext uri="{BB962C8B-B14F-4D97-AF65-F5344CB8AC3E}">
        <p14:creationId xmlns:p14="http://schemas.microsoft.com/office/powerpoint/2010/main" val="33512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Phagocytes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28688"/>
            <a:ext cx="8534400" cy="5465762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Macrophages are the chief phagocytic cells</a:t>
            </a:r>
          </a:p>
          <a:p>
            <a:r>
              <a:rPr lang="en-US">
                <a:solidFill>
                  <a:srgbClr val="000000"/>
                </a:solidFill>
              </a:rPr>
              <a:t>Free macrophages wander throughout a region in search of cellular debris</a:t>
            </a:r>
          </a:p>
          <a:p>
            <a:r>
              <a:rPr lang="en-US">
                <a:solidFill>
                  <a:srgbClr val="000000"/>
                </a:solidFill>
              </a:rPr>
              <a:t>Kupffer cells (liver) and microglia (brain) are fixed macrophages</a:t>
            </a:r>
          </a:p>
          <a:p>
            <a:r>
              <a:rPr lang="en-US">
                <a:solidFill>
                  <a:srgbClr val="000000"/>
                </a:solidFill>
              </a:rPr>
              <a:t>Neutrophils become phagocytic when encountering infectious material</a:t>
            </a:r>
          </a:p>
          <a:p>
            <a:r>
              <a:rPr lang="en-US">
                <a:solidFill>
                  <a:srgbClr val="000000"/>
                </a:solidFill>
              </a:rPr>
              <a:t>Eosinophils are weakly phagocytic against parasitic worms</a:t>
            </a:r>
          </a:p>
          <a:p>
            <a:r>
              <a:rPr lang="en-US">
                <a:solidFill>
                  <a:srgbClr val="000000"/>
                </a:solidFill>
              </a:rPr>
              <a:t>Mast cells bind and ingest a wide range of bacteria</a:t>
            </a:r>
          </a:p>
        </p:txBody>
      </p:sp>
    </p:spTree>
    <p:extLst>
      <p:ext uri="{BB962C8B-B14F-4D97-AF65-F5344CB8AC3E}">
        <p14:creationId xmlns:p14="http://schemas.microsoft.com/office/powerpoint/2010/main" val="40679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8458200" cy="59531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Mechanism of Phagocytosis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82000" cy="4848225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Microbes adhere to the phagocyte</a:t>
            </a:r>
          </a:p>
          <a:p>
            <a:r>
              <a:rPr lang="en-US">
                <a:solidFill>
                  <a:srgbClr val="000000"/>
                </a:solidFill>
              </a:rPr>
              <a:t>Pseudopods engulf the particle (antigen) into a phagosome</a:t>
            </a:r>
          </a:p>
          <a:p>
            <a:r>
              <a:rPr lang="en-US">
                <a:solidFill>
                  <a:srgbClr val="000000"/>
                </a:solidFill>
              </a:rPr>
              <a:t>Phagosomes fuse with a lysosome to form a phagolysosome</a:t>
            </a:r>
          </a:p>
          <a:p>
            <a:r>
              <a:rPr lang="en-US">
                <a:solidFill>
                  <a:srgbClr val="000000"/>
                </a:solidFill>
              </a:rPr>
              <a:t>Microbes in the phagolysosome are enzymatically digested </a:t>
            </a:r>
          </a:p>
          <a:p>
            <a:r>
              <a:rPr lang="en-US">
                <a:solidFill>
                  <a:srgbClr val="000000"/>
                </a:solidFill>
              </a:rPr>
              <a:t>Indigestible and residual material is removed by exocytosis</a:t>
            </a:r>
          </a:p>
        </p:txBody>
      </p:sp>
    </p:spTree>
    <p:extLst>
      <p:ext uri="{BB962C8B-B14F-4D97-AF65-F5344CB8AC3E}">
        <p14:creationId xmlns:p14="http://schemas.microsoft.com/office/powerpoint/2010/main" val="35268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Anemia: Insufficient Erythrocytes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79625"/>
            <a:ext cx="8534400" cy="31559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Hemorrhagic anemia </a:t>
            </a:r>
            <a:r>
              <a:rPr lang="en-US" dirty="0"/>
              <a:t>– result of acute or chronic loss of blood</a:t>
            </a:r>
          </a:p>
          <a:p>
            <a:r>
              <a:rPr lang="en-US" b="1" dirty="0"/>
              <a:t>Hemolytic anemia </a:t>
            </a:r>
            <a:r>
              <a:rPr lang="en-US" dirty="0"/>
              <a:t>– prematurely ruptured erythrocytes</a:t>
            </a:r>
          </a:p>
          <a:p>
            <a:r>
              <a:rPr lang="en-US" b="1" dirty="0"/>
              <a:t>Aplastic anemia </a:t>
            </a:r>
            <a:r>
              <a:rPr lang="en-US" dirty="0"/>
              <a:t>– destruction or inhibition of red bone marrow</a:t>
            </a:r>
          </a:p>
        </p:txBody>
      </p:sp>
    </p:spTree>
    <p:extLst>
      <p:ext uri="{BB962C8B-B14F-4D97-AF65-F5344CB8AC3E}">
        <p14:creationId xmlns:p14="http://schemas.microsoft.com/office/powerpoint/2010/main" val="26127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Natural Killer (NK) Cells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5688"/>
            <a:ext cx="8534400" cy="521017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Cells that can lyse and kill cancer cells and virus-infected cells</a:t>
            </a:r>
          </a:p>
          <a:p>
            <a:r>
              <a:rPr lang="en-US">
                <a:solidFill>
                  <a:srgbClr val="000000"/>
                </a:solidFill>
              </a:rPr>
              <a:t>Natural killer cells: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Are a small, distinct group of large granular lymphocytes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React nonspecifically and eliminate cancerous and virus-infected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Kill their target cells by releasing cytolytic chemicals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Secrete potent chemicals that enhance the inflammatory response</a:t>
            </a:r>
          </a:p>
        </p:txBody>
      </p:sp>
    </p:spTree>
    <p:extLst>
      <p:ext uri="{BB962C8B-B14F-4D97-AF65-F5344CB8AC3E}">
        <p14:creationId xmlns:p14="http://schemas.microsoft.com/office/powerpoint/2010/main" val="30678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Inflammation: Tissue Response to Injury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39875"/>
            <a:ext cx="8534400" cy="4237038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inflammatory response is triggered whenever body tissues are injured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Prevents the spread of damaging agents to nearby tissues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Disposes of cell debris and pathogens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Sets the stage for repair processes</a:t>
            </a:r>
          </a:p>
          <a:p>
            <a:r>
              <a:rPr lang="en-US">
                <a:solidFill>
                  <a:srgbClr val="000000"/>
                </a:solidFill>
              </a:rPr>
              <a:t>The four cardinal signs of acute inflammation are redness, heat, swelling, and pain</a:t>
            </a:r>
          </a:p>
        </p:txBody>
      </p:sp>
    </p:spTree>
    <p:extLst>
      <p:ext uri="{BB962C8B-B14F-4D97-AF65-F5344CB8AC3E}">
        <p14:creationId xmlns:p14="http://schemas.microsoft.com/office/powerpoint/2010/main" val="20955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Inflammatory Response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1438"/>
            <a:ext cx="8534400" cy="463391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Begins with a flood of inflammatory chemicals released into the extracellular fluid</a:t>
            </a:r>
          </a:p>
          <a:p>
            <a:r>
              <a:rPr lang="en-US">
                <a:solidFill>
                  <a:srgbClr val="000000"/>
                </a:solidFill>
              </a:rPr>
              <a:t>Inflammatory mediators: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Include kinins, prostaglandins (PGs), complement, and cytokines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Are released by injured tissue, phagocytes, lymphocytes, and mast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Cause local small blood vessels to dilate, resulting in hyperemia </a:t>
            </a:r>
          </a:p>
        </p:txBody>
      </p:sp>
    </p:spTree>
    <p:extLst>
      <p:ext uri="{BB962C8B-B14F-4D97-AF65-F5344CB8AC3E}">
        <p14:creationId xmlns:p14="http://schemas.microsoft.com/office/powerpoint/2010/main" val="2874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79438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Inflammatory Response: Vascular Permeability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33563"/>
            <a:ext cx="8534400" cy="3660775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rgbClr val="000000"/>
                </a:solidFill>
              </a:rPr>
              <a:t>Chemicals liberated by the inflammatory response increase the permeability of local capillaries</a:t>
            </a:r>
          </a:p>
          <a:p>
            <a:r>
              <a:rPr lang="en-US">
                <a:solidFill>
                  <a:srgbClr val="000000"/>
                </a:solidFill>
              </a:rPr>
              <a:t>Exudate (fluid containing proteins, clotting factors, and antibodies):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Seeps into tissue spaces causing local edema (swelling)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edema contributes to the sensation of pain</a:t>
            </a:r>
          </a:p>
        </p:txBody>
      </p:sp>
    </p:spTree>
    <p:extLst>
      <p:ext uri="{BB962C8B-B14F-4D97-AF65-F5344CB8AC3E}">
        <p14:creationId xmlns:p14="http://schemas.microsoft.com/office/powerpoint/2010/main" val="39649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Inflammatory Response: Edema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63725"/>
            <a:ext cx="8534400" cy="3589338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surge of protein-rich fluids into tissue spaces (edema):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Helps to dilute harmful substances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Brings in large quantities of oxygen and nutrients needed for repair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Allows entry of clotting proteins, which prevent the spread of bacteria</a:t>
            </a:r>
          </a:p>
        </p:txBody>
      </p:sp>
    </p:spTree>
    <p:extLst>
      <p:ext uri="{BB962C8B-B14F-4D97-AF65-F5344CB8AC3E}">
        <p14:creationId xmlns:p14="http://schemas.microsoft.com/office/powerpoint/2010/main" val="3205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49275"/>
          </a:xfrm>
        </p:spPr>
        <p:txBody>
          <a:bodyPr/>
          <a:lstStyle/>
          <a:p>
            <a:r>
              <a:rPr lang="en-US" sz="3000" dirty="0">
                <a:solidFill>
                  <a:srgbClr val="FF0000"/>
                </a:solidFill>
              </a:rPr>
              <a:t>Inflammatory Response: Phagocytic Mobilization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23963"/>
            <a:ext cx="8382000" cy="498951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Occurs in four main phases: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Leukocytosis – neutrophils are released from the bone marrow in response to leukocytosis-inducing factors released by injured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Margination – neutrophils cling to the walls of capillaries in the injured area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Diapedesis – neutrophils squeeze through capillary walls and begin phagocytosis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Chemotaxis – inflammatory chemicals attract neutrophils to the injury site</a:t>
            </a:r>
          </a:p>
        </p:txBody>
      </p:sp>
    </p:spTree>
    <p:extLst>
      <p:ext uri="{BB962C8B-B14F-4D97-AF65-F5344CB8AC3E}">
        <p14:creationId xmlns:p14="http://schemas.microsoft.com/office/powerpoint/2010/main" val="10376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Antimicrobial Proteins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27225"/>
            <a:ext cx="8534400" cy="34718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Enhance the innate defenses by: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Attacking microorganisms directly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Hindering microorganisms’ ability to reproduce</a:t>
            </a:r>
          </a:p>
          <a:p>
            <a:r>
              <a:rPr lang="en-US">
                <a:solidFill>
                  <a:srgbClr val="000000"/>
                </a:solidFill>
              </a:rPr>
              <a:t>The most important antimicrobial proteins are: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Interferon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Complement proteins</a:t>
            </a:r>
          </a:p>
        </p:txBody>
      </p:sp>
    </p:spTree>
    <p:extLst>
      <p:ext uri="{BB962C8B-B14F-4D97-AF65-F5344CB8AC3E}">
        <p14:creationId xmlns:p14="http://schemas.microsoft.com/office/powerpoint/2010/main" val="3336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Complement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98500"/>
            <a:ext cx="8534400" cy="592296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20 or so proteins that circulate in the blood in an inactive form</a:t>
            </a:r>
          </a:p>
          <a:p>
            <a:r>
              <a:rPr lang="en-US">
                <a:solidFill>
                  <a:srgbClr val="000000"/>
                </a:solidFill>
              </a:rPr>
              <a:t>Proteins include C1 through C9, factors B, D, and P, and regulatory proteins</a:t>
            </a:r>
          </a:p>
          <a:p>
            <a:r>
              <a:rPr lang="en-US">
                <a:solidFill>
                  <a:srgbClr val="000000"/>
                </a:solidFill>
              </a:rPr>
              <a:t>Provides a major mechanism for destroying foreign substances in the body</a:t>
            </a:r>
          </a:p>
          <a:p>
            <a:r>
              <a:rPr lang="en-US">
                <a:solidFill>
                  <a:srgbClr val="000000"/>
                </a:solidFill>
              </a:rPr>
              <a:t>Amplifies all aspects of the inflammatory response</a:t>
            </a:r>
          </a:p>
          <a:p>
            <a:r>
              <a:rPr lang="en-US">
                <a:solidFill>
                  <a:srgbClr val="000000"/>
                </a:solidFill>
              </a:rPr>
              <a:t>Kills bacteria and certain other cell types (our cells are immune to complement)</a:t>
            </a:r>
          </a:p>
          <a:p>
            <a:r>
              <a:rPr lang="en-US">
                <a:solidFill>
                  <a:srgbClr val="000000"/>
                </a:solidFill>
              </a:rPr>
              <a:t>Enhances the effectiveness of both nonspecific and specific defenses</a:t>
            </a:r>
          </a:p>
        </p:txBody>
      </p:sp>
    </p:spTree>
    <p:extLst>
      <p:ext uri="{BB962C8B-B14F-4D97-AF65-F5344CB8AC3E}">
        <p14:creationId xmlns:p14="http://schemas.microsoft.com/office/powerpoint/2010/main" val="15542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Adaptive (Specific) Defenses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534400" cy="5943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adaptive immune system is a functional system that: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Recognizes specific foreign substances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Acts to immobilize, neutralize, or destroy them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Amplifies inflammatory response and activates </a:t>
            </a:r>
            <a:r>
              <a:rPr lang="en-US" dirty="0" smtClean="0">
                <a:solidFill>
                  <a:srgbClr val="000000"/>
                </a:solidFill>
              </a:rPr>
              <a:t>complement</a:t>
            </a:r>
          </a:p>
          <a:p>
            <a:r>
              <a:rPr lang="en-US" dirty="0">
                <a:solidFill>
                  <a:srgbClr val="000000"/>
                </a:solidFill>
              </a:rPr>
              <a:t>The adaptive immune system is antigen-specific, systemic, and has memory</a:t>
            </a:r>
          </a:p>
          <a:p>
            <a:r>
              <a:rPr lang="en-US" dirty="0">
                <a:solidFill>
                  <a:srgbClr val="000000"/>
                </a:solidFill>
              </a:rPr>
              <a:t>It has two separate but overlapping arms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Humoral</a:t>
            </a:r>
            <a:r>
              <a:rPr lang="en-US" dirty="0">
                <a:solidFill>
                  <a:srgbClr val="000000"/>
                </a:solidFill>
              </a:rPr>
              <a:t>, or antibody-mediated immunity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Cellular, or cell-mediated immunity </a:t>
            </a:r>
          </a:p>
        </p:txBody>
      </p:sp>
    </p:spTree>
    <p:extLst>
      <p:ext uri="{BB962C8B-B14F-4D97-AF65-F5344CB8AC3E}">
        <p14:creationId xmlns:p14="http://schemas.microsoft.com/office/powerpoint/2010/main" val="41384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Cells of the Adaptive Immune System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4500"/>
            <a:ext cx="8534400" cy="38989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Two types of lymphocytes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 lymphocytes – oversee humoral immunity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 lymphocytes – non-antibody-producing cells that constitute the cell-mediated arm of immunity</a:t>
            </a:r>
          </a:p>
          <a:p>
            <a:r>
              <a:rPr lang="en-US">
                <a:solidFill>
                  <a:srgbClr val="000000"/>
                </a:solidFill>
              </a:rPr>
              <a:t>Antigen-presenting cells (APCs):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Do not respond to specific antigens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Play essential auxiliary roles in immunity</a:t>
            </a:r>
          </a:p>
        </p:txBody>
      </p:sp>
    </p:spTree>
    <p:extLst>
      <p:ext uri="{BB962C8B-B14F-4D97-AF65-F5344CB8AC3E}">
        <p14:creationId xmlns:p14="http://schemas.microsoft.com/office/powerpoint/2010/main" val="6062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/>
              <a:t>Anemia: Decreased Hemoglobin Content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27163"/>
            <a:ext cx="8534400" cy="4475162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b="1" dirty="0"/>
              <a:t>ron-deficiency anemia </a:t>
            </a:r>
            <a:r>
              <a:rPr lang="en-US" dirty="0"/>
              <a:t>results from:</a:t>
            </a:r>
          </a:p>
          <a:p>
            <a:pPr lvl="1"/>
            <a:r>
              <a:rPr lang="en-US" dirty="0"/>
              <a:t>A secondary result of hemorrhagic anemia</a:t>
            </a:r>
          </a:p>
          <a:p>
            <a:pPr lvl="1"/>
            <a:r>
              <a:rPr lang="en-US" dirty="0"/>
              <a:t>Inadequate intake of iron-containing foods</a:t>
            </a:r>
          </a:p>
          <a:p>
            <a:pPr lvl="1"/>
            <a:r>
              <a:rPr lang="en-US" dirty="0"/>
              <a:t>Impaired iron absorption</a:t>
            </a:r>
          </a:p>
          <a:p>
            <a:r>
              <a:rPr lang="en-US" b="1" dirty="0"/>
              <a:t>Pernicious anemia</a:t>
            </a:r>
            <a:r>
              <a:rPr lang="en-US" dirty="0"/>
              <a:t> results from:</a:t>
            </a:r>
          </a:p>
          <a:p>
            <a:pPr lvl="1"/>
            <a:r>
              <a:rPr lang="en-US" dirty="0"/>
              <a:t>Deficiency of vitamin B</a:t>
            </a:r>
            <a:r>
              <a:rPr lang="en-US" baseline="-25000" dirty="0"/>
              <a:t>12</a:t>
            </a:r>
            <a:endParaRPr lang="en-US" dirty="0"/>
          </a:p>
          <a:p>
            <a:pPr lvl="1"/>
            <a:r>
              <a:rPr lang="en-US" dirty="0"/>
              <a:t>Often caused by lack of intrinsic factor needed for absorption of B</a:t>
            </a:r>
            <a:r>
              <a:rPr lang="en-US" baseline="-25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76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Lymphocytes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14513"/>
            <a:ext cx="8534400" cy="3690937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Immature lymphocytes released from bone marrow are essentially identical</a:t>
            </a:r>
          </a:p>
          <a:p>
            <a:r>
              <a:rPr lang="en-US">
                <a:solidFill>
                  <a:srgbClr val="000000"/>
                </a:solidFill>
              </a:rPr>
              <a:t>Whether a lymphocyte matures into a B cell or a T cell depends on where in the body it becomes immunocompetent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 cells mature in the bone marrow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 cells mature in the thymus</a:t>
            </a:r>
          </a:p>
        </p:txBody>
      </p:sp>
    </p:spTree>
    <p:extLst>
      <p:ext uri="{BB962C8B-B14F-4D97-AF65-F5344CB8AC3E}">
        <p14:creationId xmlns:p14="http://schemas.microsoft.com/office/powerpoint/2010/main" val="39551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T Cells and B Cells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1763"/>
            <a:ext cx="8534400" cy="45148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 cells mature in the thymus under negative and positive selection pressures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Negative selection – eliminates T cells that are strongly anti-self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Positive selection – selects T cells with a weak response to self-antigens, which thus become both immunocompetent and self-tolerant</a:t>
            </a:r>
          </a:p>
          <a:p>
            <a:r>
              <a:rPr lang="en-US">
                <a:solidFill>
                  <a:srgbClr val="000000"/>
                </a:solidFill>
              </a:rPr>
              <a:t>B cells become immunocompetent and self-tolerant in bone marrow</a:t>
            </a:r>
          </a:p>
        </p:txBody>
      </p:sp>
    </p:spTree>
    <p:extLst>
      <p:ext uri="{BB962C8B-B14F-4D97-AF65-F5344CB8AC3E}">
        <p14:creationId xmlns:p14="http://schemas.microsoft.com/office/powerpoint/2010/main" val="7438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Immunocompetent B or T cells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0288"/>
            <a:ext cx="8534400" cy="52562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Display a unique type of receptor that responds to a distinct antigen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Become immunocompetent before they encounter antigens they may later attack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Are exported to secondary lymphoid tissue where encounters with antigens occur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Mature into fully functional antigen-activated cells upon binding with their recognized antigen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It is genes, not antigen, that determine which foreign substance our immune system will recognize and resist</a:t>
            </a:r>
          </a:p>
        </p:txBody>
      </p:sp>
    </p:spTree>
    <p:extLst>
      <p:ext uri="{BB962C8B-B14F-4D97-AF65-F5344CB8AC3E}">
        <p14:creationId xmlns:p14="http://schemas.microsoft.com/office/powerpoint/2010/main" val="82003465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Antigen-Presenting Cells (APCs)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3625"/>
            <a:ext cx="8534400" cy="519271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Major rolls in immunity are: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To engulf foreign particles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To present fragment of antigens on their own surfaces, to be recognized by T cells</a:t>
            </a:r>
          </a:p>
          <a:p>
            <a:r>
              <a:rPr lang="en-US">
                <a:solidFill>
                  <a:srgbClr val="000000"/>
                </a:solidFill>
              </a:rPr>
              <a:t>Major APCs are dendritic cells (DCs), macrophages, and activated B cells</a:t>
            </a:r>
          </a:p>
          <a:p>
            <a:r>
              <a:rPr lang="en-US">
                <a:solidFill>
                  <a:srgbClr val="000000"/>
                </a:solidFill>
              </a:rPr>
              <a:t>The major initiators of adaptive immunity are DCs, which actively migrate to the lymph nodes and secondary lymphoid organs and present antigens to T and B cells</a:t>
            </a:r>
          </a:p>
        </p:txBody>
      </p:sp>
    </p:spTree>
    <p:extLst>
      <p:ext uri="{BB962C8B-B14F-4D97-AF65-F5344CB8AC3E}">
        <p14:creationId xmlns:p14="http://schemas.microsoft.com/office/powerpoint/2010/main" val="15494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Macrophages and Dendritic Cells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74863"/>
            <a:ext cx="8534400" cy="317341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Secrete soluble proteins that activate T cells</a:t>
            </a:r>
          </a:p>
          <a:p>
            <a:r>
              <a:rPr lang="en-US">
                <a:solidFill>
                  <a:srgbClr val="000000"/>
                </a:solidFill>
              </a:rPr>
              <a:t>Activated T cells in turn release chemicals that: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Rev up the maturation and mobilization of DCs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Prod macrophages to become activated macrophages, which are insatiable phagocytes and release bactericidal chemicals</a:t>
            </a:r>
          </a:p>
        </p:txBody>
      </p:sp>
    </p:spTree>
    <p:extLst>
      <p:ext uri="{BB962C8B-B14F-4D97-AF65-F5344CB8AC3E}">
        <p14:creationId xmlns:p14="http://schemas.microsoft.com/office/powerpoint/2010/main" val="33548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Humoral</a:t>
            </a:r>
            <a:r>
              <a:rPr lang="en-US" b="1" dirty="0">
                <a:solidFill>
                  <a:srgbClr val="FF0000"/>
                </a:solidFill>
              </a:rPr>
              <a:t> Immunity Response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382111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Antigen challenge – first encounter between and antigen and a naive immunocompetent cell</a:t>
            </a:r>
          </a:p>
          <a:p>
            <a:r>
              <a:rPr lang="en-US">
                <a:solidFill>
                  <a:srgbClr val="000000"/>
                </a:solidFill>
              </a:rPr>
              <a:t>Takes place in the spleen or other lymphoid organ</a:t>
            </a:r>
          </a:p>
          <a:p>
            <a:r>
              <a:rPr lang="en-US">
                <a:solidFill>
                  <a:srgbClr val="000000"/>
                </a:solidFill>
              </a:rPr>
              <a:t>If the lymphocyte is a B cell: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challenging antigen provokes a humoral immune response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Antibodies are produced against the challenger </a:t>
            </a:r>
          </a:p>
        </p:txBody>
      </p:sp>
    </p:spTree>
    <p:extLst>
      <p:ext uri="{BB962C8B-B14F-4D97-AF65-F5344CB8AC3E}">
        <p14:creationId xmlns:p14="http://schemas.microsoft.com/office/powerpoint/2010/main" val="5761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Active </a:t>
            </a:r>
            <a:r>
              <a:rPr lang="en-US" dirty="0" err="1">
                <a:solidFill>
                  <a:srgbClr val="FF0000"/>
                </a:solidFill>
              </a:rPr>
              <a:t>Humoral</a:t>
            </a:r>
            <a:r>
              <a:rPr lang="en-US" dirty="0">
                <a:solidFill>
                  <a:srgbClr val="FF0000"/>
                </a:solidFill>
              </a:rPr>
              <a:t> Immunity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87475"/>
            <a:ext cx="8534400" cy="454501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B cells encounter antigens and produce antibodies against them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Naturally acquired – response to a bacterial or viral infection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Artificially acquired – response to a vaccine of dead or attenuated pathogens</a:t>
            </a:r>
          </a:p>
          <a:p>
            <a:r>
              <a:rPr lang="en-US">
                <a:solidFill>
                  <a:srgbClr val="000000"/>
                </a:solidFill>
              </a:rPr>
              <a:t>Vaccines – spare us the symptoms of disease, and their weakened antigens provide antigenic determinants that are immunogenic and reactive</a:t>
            </a:r>
          </a:p>
        </p:txBody>
      </p:sp>
    </p:spTree>
    <p:extLst>
      <p:ext uri="{BB962C8B-B14F-4D97-AF65-F5344CB8AC3E}">
        <p14:creationId xmlns:p14="http://schemas.microsoft.com/office/powerpoint/2010/main" val="23127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Passive </a:t>
            </a:r>
            <a:r>
              <a:rPr lang="en-US" dirty="0" err="1">
                <a:solidFill>
                  <a:srgbClr val="FF0000"/>
                </a:solidFill>
              </a:rPr>
              <a:t>Humoral</a:t>
            </a:r>
            <a:r>
              <a:rPr lang="en-US" dirty="0">
                <a:solidFill>
                  <a:srgbClr val="FF0000"/>
                </a:solidFill>
              </a:rPr>
              <a:t> Immunity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3300"/>
            <a:ext cx="8534400" cy="531177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Differs from active immunity in the antibody source and the degree of protection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 cells are not challenged by antigen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Immunological memory does not occur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Protection ends when antigens naturally degrade in the body</a:t>
            </a:r>
          </a:p>
          <a:p>
            <a:r>
              <a:rPr lang="en-US">
                <a:solidFill>
                  <a:srgbClr val="000000"/>
                </a:solidFill>
              </a:rPr>
              <a:t>Naturally acquired – from the mother to her fetus via the placenta</a:t>
            </a:r>
          </a:p>
          <a:p>
            <a:r>
              <a:rPr lang="en-US">
                <a:solidFill>
                  <a:srgbClr val="000000"/>
                </a:solidFill>
              </a:rPr>
              <a:t>Artificially acquired – from the injection of serum, such as gamma globulin</a:t>
            </a:r>
          </a:p>
        </p:txBody>
      </p:sp>
    </p:spTree>
    <p:extLst>
      <p:ext uri="{BB962C8B-B14F-4D97-AF65-F5344CB8AC3E}">
        <p14:creationId xmlns:p14="http://schemas.microsoft.com/office/powerpoint/2010/main" val="20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Acquired Immunity</a:t>
            </a:r>
          </a:p>
        </p:txBody>
      </p:sp>
      <p:pic>
        <p:nvPicPr>
          <p:cNvPr id="119813" name="Picture 5" descr="2211.jpg                                                       0001B9D4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>
            <a:fillRect/>
          </a:stretch>
        </p:blipFill>
        <p:spPr bwMode="auto">
          <a:xfrm>
            <a:off x="1447800" y="914400"/>
            <a:ext cx="611028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Cell-Mediated Immune Response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534400" cy="601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Since antibodies are useless against intracellular antigens, cell-mediated immunity is needed</a:t>
            </a:r>
          </a:p>
          <a:p>
            <a:r>
              <a:rPr lang="en-US" dirty="0">
                <a:solidFill>
                  <a:srgbClr val="000000"/>
                </a:solidFill>
              </a:rPr>
              <a:t>Two major populations of T cells mediate cellular immunity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CD4 cells (T4 cells) are primarily helper T cells (T</a:t>
            </a:r>
            <a:r>
              <a:rPr lang="en-US" baseline="-25000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)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CD8 cells (T8 cells) are cytotoxic T cells (T</a:t>
            </a:r>
            <a:r>
              <a:rPr lang="en-US" baseline="-25000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) that destroy cells harboring foreign </a:t>
            </a:r>
            <a:r>
              <a:rPr lang="en-US" dirty="0" smtClean="0">
                <a:solidFill>
                  <a:srgbClr val="000000"/>
                </a:solidFill>
              </a:rPr>
              <a:t>antigens</a:t>
            </a:r>
          </a:p>
          <a:p>
            <a:r>
              <a:rPr lang="en-US" dirty="0">
                <a:solidFill>
                  <a:srgbClr val="000000"/>
                </a:solidFill>
              </a:rPr>
              <a:t>Other types of T cells are: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Delayed hypersensitivity T cells (T</a:t>
            </a:r>
            <a:r>
              <a:rPr lang="en-US" baseline="-25000" dirty="0">
                <a:solidFill>
                  <a:srgbClr val="000000"/>
                </a:solidFill>
              </a:rPr>
              <a:t>DH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Suppressor T cells (T</a:t>
            </a:r>
            <a:r>
              <a:rPr lang="en-US" baseline="-25000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Memory T cells </a:t>
            </a:r>
          </a:p>
        </p:txBody>
      </p:sp>
    </p:spTree>
    <p:extLst>
      <p:ext uri="{BB962C8B-B14F-4D97-AF65-F5344CB8AC3E}">
        <p14:creationId xmlns:p14="http://schemas.microsoft.com/office/powerpoint/2010/main" val="3449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Anemia: Abnormal Hemoglobin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84238"/>
            <a:ext cx="8534400" cy="5548312"/>
          </a:xfrm>
        </p:spPr>
        <p:txBody>
          <a:bodyPr/>
          <a:lstStyle/>
          <a:p>
            <a:r>
              <a:rPr lang="en-US" b="1" dirty="0" err="1"/>
              <a:t>Thalassemias</a:t>
            </a:r>
            <a:r>
              <a:rPr lang="en-US" dirty="0"/>
              <a:t> – absent or faulty globin chain in hemoglobin </a:t>
            </a:r>
          </a:p>
          <a:p>
            <a:pPr lvl="1"/>
            <a:r>
              <a:rPr lang="en-US" dirty="0"/>
              <a:t>Erythrocytes are thin, delicate, and deficient in hemoglobin</a:t>
            </a:r>
          </a:p>
          <a:p>
            <a:r>
              <a:rPr lang="en-US" b="1" dirty="0"/>
              <a:t>Sickle-cell anemia </a:t>
            </a:r>
            <a:r>
              <a:rPr lang="en-US" dirty="0"/>
              <a:t>– results from a defective gene coding for an abnormal hemoglobin called </a:t>
            </a:r>
            <a:r>
              <a:rPr lang="en-US" i="1" dirty="0"/>
              <a:t>hemoglobin S</a:t>
            </a:r>
            <a:r>
              <a:rPr lang="en-US" dirty="0"/>
              <a:t> (</a:t>
            </a:r>
            <a:r>
              <a:rPr lang="en-US" dirty="0" err="1"/>
              <a:t>HbS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HbS</a:t>
            </a:r>
            <a:r>
              <a:rPr lang="en-US" dirty="0"/>
              <a:t> has a single amino acid substitution in the beta chain</a:t>
            </a:r>
          </a:p>
          <a:p>
            <a:pPr lvl="1"/>
            <a:r>
              <a:rPr lang="en-US" dirty="0"/>
              <a:t>This defect causes RBCs to become sickle-shaped in low-oxygen situations</a:t>
            </a:r>
          </a:p>
        </p:txBody>
      </p:sp>
    </p:spTree>
    <p:extLst>
      <p:ext uri="{BB962C8B-B14F-4D97-AF65-F5344CB8AC3E}">
        <p14:creationId xmlns:p14="http://schemas.microsoft.com/office/powerpoint/2010/main" val="12356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Immunodeficiencies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71525"/>
            <a:ext cx="8534400" cy="577532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Congenital and acquired conditions in which the function or production of immune cells, phagocytes, or complement is abnormal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SCID – severe combined immunodeficiency (SCID) syndromes; genetic defects that produce: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A marked deficit in B and T cells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Abnormalities in interleukin receptors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Defective adenosine deaminase (ADA) enzymes </a:t>
            </a:r>
          </a:p>
          <a:p>
            <a:pPr lvl="3"/>
            <a:r>
              <a:rPr lang="en-US">
                <a:solidFill>
                  <a:srgbClr val="000000"/>
                </a:solidFill>
              </a:rPr>
              <a:t>Metabolites lethal to T cells accumulate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SCID is fatal if untreated; treatment is with bone marrow transplants</a:t>
            </a:r>
          </a:p>
        </p:txBody>
      </p:sp>
    </p:spTree>
    <p:extLst>
      <p:ext uri="{BB962C8B-B14F-4D97-AF65-F5344CB8AC3E}">
        <p14:creationId xmlns:p14="http://schemas.microsoft.com/office/powerpoint/2010/main" val="2945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Acquired </a:t>
            </a:r>
            <a:r>
              <a:rPr lang="en-US" b="1" dirty="0" err="1">
                <a:solidFill>
                  <a:srgbClr val="FF0000"/>
                </a:solidFill>
              </a:rPr>
              <a:t>Immunodeficiencies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8534400" cy="54292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Hodgkin’s disease – cancer of the lymph nodes leads to immunodeficiency by depressing lymph node cells</a:t>
            </a:r>
          </a:p>
          <a:p>
            <a:r>
              <a:rPr lang="en-US">
                <a:solidFill>
                  <a:srgbClr val="000000"/>
                </a:solidFill>
              </a:rPr>
              <a:t>Acquired immune deficiency syndrome (AIDS) – cripples the immune system by interfering with the activity of helper T (CD4)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Characterized by severe weight loss, night sweats, and swollen lymph nodes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Opportunistic infections occur, including pneumocystis pneumonia and Kaposi’s 	sarcoma</a:t>
            </a:r>
          </a:p>
        </p:txBody>
      </p:sp>
    </p:spTree>
    <p:extLst>
      <p:ext uri="{BB962C8B-B14F-4D97-AF65-F5344CB8AC3E}">
        <p14:creationId xmlns:p14="http://schemas.microsoft.com/office/powerpoint/2010/main" val="37603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AIDS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76300"/>
            <a:ext cx="8534400" cy="55800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Caused by human immunodeficiency virus (HIV) transmitted via body fluids – blood, semen, and vaginal secretions</a:t>
            </a:r>
          </a:p>
          <a:p>
            <a:r>
              <a:rPr lang="en-US">
                <a:solidFill>
                  <a:srgbClr val="000000"/>
                </a:solidFill>
              </a:rPr>
              <a:t>HIV enters the body via: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Blood transfusions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Contaminated needles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Intimate sexual contact, including oral sex</a:t>
            </a:r>
          </a:p>
          <a:p>
            <a:r>
              <a:rPr lang="en-US">
                <a:solidFill>
                  <a:srgbClr val="000000"/>
                </a:solidFill>
              </a:rPr>
              <a:t>HIV: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Destroys T</a:t>
            </a:r>
            <a:r>
              <a:rPr lang="en-US" baseline="-25000">
                <a:solidFill>
                  <a:srgbClr val="000000"/>
                </a:solidFill>
              </a:rPr>
              <a:t>H</a:t>
            </a:r>
            <a:r>
              <a:rPr lang="en-US">
                <a:solidFill>
                  <a:srgbClr val="000000"/>
                </a:solidFill>
              </a:rPr>
              <a:t> cells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Depresses cell-mediated immunity</a:t>
            </a:r>
          </a:p>
        </p:txBody>
      </p:sp>
    </p:spTree>
    <p:extLst>
      <p:ext uri="{BB962C8B-B14F-4D97-AF65-F5344CB8AC3E}">
        <p14:creationId xmlns:p14="http://schemas.microsoft.com/office/powerpoint/2010/main" val="14089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AIDS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20738"/>
            <a:ext cx="8534400" cy="5683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HIV multiplies in lymph nodes throughout the asymptomatic period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Symptoms appear in a few months to 10 years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Attachment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HIV’s coat protein (gp120) attaches to the CD4 receptor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A nearby protein (gp41) fuses the virus to the target cell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HIV enters the cell and uses reverse transcriptase to produce DNA from viral RNA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This DNA (provirus) directs the host cell to make viral RNA (and proteins), enabling the virus to reproduce and infect other cells</a:t>
            </a:r>
          </a:p>
        </p:txBody>
      </p:sp>
    </p:spTree>
    <p:extLst>
      <p:ext uri="{BB962C8B-B14F-4D97-AF65-F5344CB8AC3E}">
        <p14:creationId xmlns:p14="http://schemas.microsoft.com/office/powerpoint/2010/main" val="17612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AIDS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8534400" cy="43561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HIV reverse transcriptase is not accurate and produces frequent transcription errors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This high mutation rate causes resistance to drugs</a:t>
            </a:r>
          </a:p>
          <a:p>
            <a:r>
              <a:rPr lang="en-US">
                <a:solidFill>
                  <a:srgbClr val="000000"/>
                </a:solidFill>
              </a:rPr>
              <a:t>Treatments include: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Reverse transcriptase inhibitors (AZT)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Protease inhibitors (saquinavir and ritonavir)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New drugs that are currently being developed, which block HIV’s entry to helper T cells</a:t>
            </a:r>
          </a:p>
        </p:txBody>
      </p:sp>
    </p:spTree>
    <p:extLst>
      <p:ext uri="{BB962C8B-B14F-4D97-AF65-F5344CB8AC3E}">
        <p14:creationId xmlns:p14="http://schemas.microsoft.com/office/powerpoint/2010/main" val="19940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Autoimmune Diseases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2425"/>
            <a:ext cx="8534400" cy="407035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Loss of the immune system’s ability to distinguish self from nonself</a:t>
            </a:r>
          </a:p>
          <a:p>
            <a:r>
              <a:rPr lang="en-US">
                <a:solidFill>
                  <a:srgbClr val="000000"/>
                </a:solidFill>
              </a:rPr>
              <a:t>The body produces autoantibodies and sensitized T</a:t>
            </a:r>
            <a:r>
              <a:rPr lang="en-US" baseline="-25000">
                <a:solidFill>
                  <a:srgbClr val="000000"/>
                </a:solidFill>
              </a:rPr>
              <a:t>C</a:t>
            </a:r>
            <a:r>
              <a:rPr lang="en-US">
                <a:solidFill>
                  <a:srgbClr val="000000"/>
                </a:solidFill>
              </a:rPr>
              <a:t> cells that destroy its own tissues</a:t>
            </a:r>
          </a:p>
          <a:p>
            <a:r>
              <a:rPr lang="en-US">
                <a:solidFill>
                  <a:srgbClr val="000000"/>
                </a:solidFill>
              </a:rPr>
              <a:t>Examples include multiple sclerosis, myasthenia gravis, Graves’ disease, Type I (juvenile) diabetes mellitus, systemic lupus erythematosus (SLE), glomerulonephritis, and rheumatoid arthritis</a:t>
            </a:r>
          </a:p>
        </p:txBody>
      </p:sp>
    </p:spTree>
    <p:extLst>
      <p:ext uri="{BB962C8B-B14F-4D97-AF65-F5344CB8AC3E}">
        <p14:creationId xmlns:p14="http://schemas.microsoft.com/office/powerpoint/2010/main" val="6603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Blood</a:t>
            </a:r>
            <a:r>
              <a:rPr lang="en-US" dirty="0"/>
              <a:t> leaves the </a:t>
            </a:r>
            <a:r>
              <a:rPr lang="en-US" b="1" dirty="0"/>
              <a:t>heart</a:t>
            </a:r>
            <a:r>
              <a:rPr lang="en-US" dirty="0"/>
              <a:t> via </a:t>
            </a:r>
            <a:r>
              <a:rPr lang="en-US" b="1" dirty="0"/>
              <a:t>arteries</a:t>
            </a:r>
            <a:r>
              <a:rPr lang="en-US" dirty="0"/>
              <a:t> that branch repeatedly until they become </a:t>
            </a:r>
            <a:r>
              <a:rPr lang="en-US" b="1" dirty="0"/>
              <a:t>capillaries</a:t>
            </a:r>
          </a:p>
          <a:p>
            <a:pPr>
              <a:lnSpc>
                <a:spcPct val="90000"/>
              </a:lnSpc>
            </a:pPr>
            <a:r>
              <a:rPr lang="en-US" b="1" dirty="0"/>
              <a:t>Oxygen</a:t>
            </a:r>
            <a:r>
              <a:rPr lang="en-US" dirty="0"/>
              <a:t> (O</a:t>
            </a:r>
            <a:r>
              <a:rPr lang="en-US" baseline="-25000" dirty="0"/>
              <a:t>2</a:t>
            </a:r>
            <a:r>
              <a:rPr lang="en-US" dirty="0"/>
              <a:t>) and nutrients diffuse across capillary walls and enter tissues</a:t>
            </a:r>
          </a:p>
          <a:p>
            <a:pPr>
              <a:lnSpc>
                <a:spcPct val="90000"/>
              </a:lnSpc>
            </a:pPr>
            <a:r>
              <a:rPr lang="en-US" b="1" dirty="0"/>
              <a:t>Carbon</a:t>
            </a:r>
            <a:r>
              <a:rPr lang="en-US" dirty="0"/>
              <a:t> </a:t>
            </a:r>
            <a:r>
              <a:rPr lang="en-US" b="1" dirty="0"/>
              <a:t>dioxide</a:t>
            </a:r>
            <a:r>
              <a:rPr lang="en-US" dirty="0"/>
              <a:t> (CO</a:t>
            </a:r>
            <a:r>
              <a:rPr lang="en-US" baseline="-25000" dirty="0"/>
              <a:t>2</a:t>
            </a:r>
            <a:r>
              <a:rPr lang="en-US" dirty="0"/>
              <a:t>) and wastes move from tissues into the blood</a:t>
            </a:r>
          </a:p>
          <a:p>
            <a:pPr>
              <a:lnSpc>
                <a:spcPct val="90000"/>
              </a:lnSpc>
            </a:pPr>
            <a:r>
              <a:rPr lang="en-US" dirty="0"/>
              <a:t>Oxygen-deficient blood leaves the capillaries and flows in veins to the heart</a:t>
            </a:r>
          </a:p>
          <a:p>
            <a:pPr>
              <a:lnSpc>
                <a:spcPct val="90000"/>
              </a:lnSpc>
            </a:pPr>
            <a:r>
              <a:rPr lang="en-US" dirty="0"/>
              <a:t>This blood flows to the lungs where it releases CO</a:t>
            </a:r>
            <a:r>
              <a:rPr lang="en-US" baseline="-25000" dirty="0"/>
              <a:t>2</a:t>
            </a:r>
            <a:r>
              <a:rPr lang="en-US" dirty="0"/>
              <a:t> and picks up 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oxygen-rich blood returns to the </a:t>
            </a:r>
            <a:r>
              <a:rPr lang="en-US" dirty="0" smtClean="0"/>
              <a:t>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Polycythemia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4375"/>
            <a:ext cx="8534400" cy="3352800"/>
          </a:xfrm>
        </p:spPr>
        <p:txBody>
          <a:bodyPr/>
          <a:lstStyle/>
          <a:p>
            <a:r>
              <a:rPr lang="en-US" b="1" dirty="0"/>
              <a:t>Polycythemia</a:t>
            </a:r>
            <a:r>
              <a:rPr lang="en-US" dirty="0"/>
              <a:t> – excess RBCs that increase blood viscosity </a:t>
            </a:r>
          </a:p>
          <a:p>
            <a:r>
              <a:rPr lang="en-US" dirty="0"/>
              <a:t>Three main polycythemias are:</a:t>
            </a:r>
          </a:p>
          <a:p>
            <a:pPr lvl="1"/>
            <a:r>
              <a:rPr lang="en-US" dirty="0"/>
              <a:t>Polycythemia </a:t>
            </a:r>
            <a:r>
              <a:rPr lang="en-US" dirty="0" err="1"/>
              <a:t>vera</a:t>
            </a:r>
            <a:endParaRPr lang="en-US" dirty="0"/>
          </a:p>
          <a:p>
            <a:pPr lvl="1"/>
            <a:r>
              <a:rPr lang="en-US" dirty="0"/>
              <a:t>Secondary polycythemia</a:t>
            </a:r>
          </a:p>
          <a:p>
            <a:pPr lvl="1"/>
            <a:r>
              <a:rPr lang="en-US" dirty="0"/>
              <a:t>Blood doping</a:t>
            </a:r>
          </a:p>
        </p:txBody>
      </p:sp>
    </p:spTree>
    <p:extLst>
      <p:ext uri="{BB962C8B-B14F-4D97-AF65-F5344CB8AC3E}">
        <p14:creationId xmlns:p14="http://schemas.microsoft.com/office/powerpoint/2010/main" val="41851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Leukocytes (WBCs)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81100"/>
            <a:ext cx="8534400" cy="4962525"/>
          </a:xfrm>
        </p:spPr>
        <p:txBody>
          <a:bodyPr/>
          <a:lstStyle/>
          <a:p>
            <a:r>
              <a:rPr lang="en-US"/>
              <a:t>Leukocytes, the only blood components that are complete cells:</a:t>
            </a:r>
          </a:p>
          <a:p>
            <a:pPr lvl="1"/>
            <a:r>
              <a:rPr lang="en-US"/>
              <a:t>Are less numerous than RBCs</a:t>
            </a:r>
          </a:p>
          <a:p>
            <a:pPr lvl="1"/>
            <a:r>
              <a:rPr lang="en-US"/>
              <a:t>Make up 1% of the total blood volume</a:t>
            </a:r>
          </a:p>
          <a:p>
            <a:pPr lvl="1"/>
            <a:r>
              <a:rPr lang="en-US"/>
              <a:t>Can leave capillaries via diapedesis</a:t>
            </a:r>
          </a:p>
          <a:p>
            <a:pPr lvl="1"/>
            <a:r>
              <a:rPr lang="en-US"/>
              <a:t>Move through tissue spaces</a:t>
            </a:r>
          </a:p>
          <a:p>
            <a:r>
              <a:rPr lang="en-US"/>
              <a:t>Leukocytosis – WBC count over 11,000 per cubic millimeter </a:t>
            </a:r>
          </a:p>
          <a:p>
            <a:pPr lvl="1"/>
            <a:r>
              <a:rPr lang="en-US"/>
              <a:t>Normal response to bacterial or viral invasion</a:t>
            </a:r>
          </a:p>
        </p:txBody>
      </p:sp>
    </p:spTree>
    <p:extLst>
      <p:ext uri="{BB962C8B-B14F-4D97-AF65-F5344CB8AC3E}">
        <p14:creationId xmlns:p14="http://schemas.microsoft.com/office/powerpoint/2010/main" val="13943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Classification of Leukocytes: Granulocytes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2288"/>
            <a:ext cx="8534400" cy="3738562"/>
          </a:xfrm>
        </p:spPr>
        <p:txBody>
          <a:bodyPr/>
          <a:lstStyle/>
          <a:p>
            <a:r>
              <a:rPr lang="en-US"/>
              <a:t>Granulocytes – neutrophils, eosinophils, and basophils</a:t>
            </a:r>
          </a:p>
          <a:p>
            <a:pPr lvl="1"/>
            <a:r>
              <a:rPr lang="en-US"/>
              <a:t>Contain cytoplasmic granules that stain specifically (acidic, basic, or both) with Wright’s stain</a:t>
            </a:r>
          </a:p>
          <a:p>
            <a:pPr lvl="1"/>
            <a:r>
              <a:rPr lang="en-US"/>
              <a:t>Are larger and usually shorter lived than RBCs</a:t>
            </a:r>
          </a:p>
          <a:p>
            <a:pPr lvl="1"/>
            <a:r>
              <a:rPr lang="en-US"/>
              <a:t>Have lobed nuclei</a:t>
            </a:r>
          </a:p>
          <a:p>
            <a:pPr lvl="1"/>
            <a:r>
              <a:rPr lang="en-US"/>
              <a:t>Are all phagocytic cells</a:t>
            </a:r>
          </a:p>
        </p:txBody>
      </p:sp>
    </p:spTree>
    <p:extLst>
      <p:ext uri="{BB962C8B-B14F-4D97-AF65-F5344CB8AC3E}">
        <p14:creationId xmlns:p14="http://schemas.microsoft.com/office/powerpoint/2010/main" val="36029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Neutrophils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01838"/>
            <a:ext cx="8534400" cy="3322637"/>
          </a:xfrm>
        </p:spPr>
        <p:txBody>
          <a:bodyPr/>
          <a:lstStyle/>
          <a:p>
            <a:r>
              <a:rPr lang="en-US"/>
              <a:t>Neutrophils have two types of granules that:</a:t>
            </a:r>
          </a:p>
          <a:p>
            <a:pPr lvl="1"/>
            <a:r>
              <a:rPr lang="en-US"/>
              <a:t>Take up both acidic and basic dyes</a:t>
            </a:r>
          </a:p>
          <a:p>
            <a:pPr lvl="1"/>
            <a:r>
              <a:rPr lang="en-US"/>
              <a:t>Give the cytoplasm a lilac color</a:t>
            </a:r>
          </a:p>
          <a:p>
            <a:pPr lvl="1"/>
            <a:r>
              <a:rPr lang="en-US"/>
              <a:t>Contain peroxidases, hydrolytic enzymes, and defensins (antibiotic-like proteins)</a:t>
            </a:r>
          </a:p>
          <a:p>
            <a:r>
              <a:rPr lang="en-US"/>
              <a:t>Neutrophils are our body’s bacterial slayers</a:t>
            </a:r>
          </a:p>
        </p:txBody>
      </p:sp>
    </p:spTree>
    <p:extLst>
      <p:ext uri="{BB962C8B-B14F-4D97-AF65-F5344CB8AC3E}">
        <p14:creationId xmlns:p14="http://schemas.microsoft.com/office/powerpoint/2010/main" val="17629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Eosinophils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9538"/>
            <a:ext cx="8534400" cy="4562475"/>
          </a:xfrm>
        </p:spPr>
        <p:txBody>
          <a:bodyPr/>
          <a:lstStyle/>
          <a:p>
            <a:r>
              <a:rPr lang="en-US"/>
              <a:t>Eosinophils account for 1–4% of WBCs </a:t>
            </a:r>
          </a:p>
          <a:p>
            <a:pPr lvl="1"/>
            <a:r>
              <a:rPr lang="en-US"/>
              <a:t>Have red-staining, bi-lobed nuclei connected via a broad band of nuclear material</a:t>
            </a:r>
          </a:p>
          <a:p>
            <a:pPr lvl="1"/>
            <a:r>
              <a:rPr lang="en-US"/>
              <a:t>Have red to crimson (acidophilic) large, coarse, lysosome-like granules</a:t>
            </a:r>
          </a:p>
          <a:p>
            <a:pPr lvl="1"/>
            <a:r>
              <a:rPr lang="en-US"/>
              <a:t>Lead the body’s counterattack against parasitic worms</a:t>
            </a:r>
          </a:p>
          <a:p>
            <a:pPr lvl="1"/>
            <a:r>
              <a:rPr lang="en-US"/>
              <a:t>Lessen the severity of allergies by phagocytizing immune complexes </a:t>
            </a:r>
          </a:p>
        </p:txBody>
      </p:sp>
    </p:spTree>
    <p:extLst>
      <p:ext uri="{BB962C8B-B14F-4D97-AF65-F5344CB8AC3E}">
        <p14:creationId xmlns:p14="http://schemas.microsoft.com/office/powerpoint/2010/main" val="6344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Basophils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92263"/>
            <a:ext cx="8534400" cy="4135437"/>
          </a:xfrm>
        </p:spPr>
        <p:txBody>
          <a:bodyPr/>
          <a:lstStyle/>
          <a:p>
            <a:r>
              <a:rPr lang="en-US"/>
              <a:t>Account for 0.5% of WBCs and:</a:t>
            </a:r>
          </a:p>
          <a:p>
            <a:pPr lvl="1"/>
            <a:r>
              <a:rPr lang="en-US"/>
              <a:t>Have U</a:t>
            </a:r>
            <a:r>
              <a:rPr lang="en-US">
                <a:sym typeface="Symbol" pitchFamily="18" charset="2"/>
              </a:rPr>
              <a:t>-</a:t>
            </a:r>
            <a:r>
              <a:rPr lang="en-US"/>
              <a:t> or S</a:t>
            </a:r>
            <a:r>
              <a:rPr lang="en-US">
                <a:sym typeface="Symbol" pitchFamily="18" charset="2"/>
              </a:rPr>
              <a:t>-</a:t>
            </a:r>
            <a:r>
              <a:rPr lang="en-US"/>
              <a:t>shaped nuclei with two or three conspicuous constrictions</a:t>
            </a:r>
          </a:p>
          <a:p>
            <a:pPr lvl="1"/>
            <a:r>
              <a:rPr lang="en-US"/>
              <a:t>Are functionally similar to mast cells</a:t>
            </a:r>
          </a:p>
          <a:p>
            <a:pPr lvl="1"/>
            <a:r>
              <a:rPr lang="en-US"/>
              <a:t>Have large, purplish-black (basophilic) granules that contain histamine</a:t>
            </a:r>
          </a:p>
          <a:p>
            <a:pPr lvl="2"/>
            <a:r>
              <a:rPr lang="en-US"/>
              <a:t>Histamine – inflammatory chemical that acts as a vasodilator and attracts other WBCs </a:t>
            </a:r>
          </a:p>
        </p:txBody>
      </p:sp>
    </p:spTree>
    <p:extLst>
      <p:ext uri="{BB962C8B-B14F-4D97-AF65-F5344CB8AC3E}">
        <p14:creationId xmlns:p14="http://schemas.microsoft.com/office/powerpoint/2010/main" val="6466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Agranulocytes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90738"/>
            <a:ext cx="8534400" cy="3132137"/>
          </a:xfrm>
        </p:spPr>
        <p:txBody>
          <a:bodyPr/>
          <a:lstStyle/>
          <a:p>
            <a:r>
              <a:rPr lang="en-US"/>
              <a:t>Agranulocytes – lymphocytes and monocytes:</a:t>
            </a:r>
          </a:p>
          <a:p>
            <a:pPr lvl="1"/>
            <a:r>
              <a:rPr lang="en-US"/>
              <a:t>Lack visible cytoplasmic granules</a:t>
            </a:r>
          </a:p>
          <a:p>
            <a:pPr lvl="1"/>
            <a:r>
              <a:rPr lang="en-US"/>
              <a:t>Are similar structurally, but are functionally distinct and unrelated cell types</a:t>
            </a:r>
          </a:p>
          <a:p>
            <a:pPr lvl="1"/>
            <a:r>
              <a:rPr lang="en-US"/>
              <a:t>Have spherical (lymphocytes) or kidney-shaped (monocytes) nuclei</a:t>
            </a:r>
          </a:p>
        </p:txBody>
      </p:sp>
    </p:spTree>
    <p:extLst>
      <p:ext uri="{BB962C8B-B14F-4D97-AF65-F5344CB8AC3E}">
        <p14:creationId xmlns:p14="http://schemas.microsoft.com/office/powerpoint/2010/main" val="41805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Lymphocytes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0638"/>
            <a:ext cx="8534400" cy="4735512"/>
          </a:xfrm>
        </p:spPr>
        <p:txBody>
          <a:bodyPr/>
          <a:lstStyle/>
          <a:p>
            <a:r>
              <a:rPr lang="en-US"/>
              <a:t>Have large, dark-purple, circular nuclei with a thin rim of blue cytoplasm</a:t>
            </a:r>
          </a:p>
          <a:p>
            <a:r>
              <a:rPr lang="en-US"/>
              <a:t>Found mostly enmeshed in lymphoid tissue (some circulate in the blood)</a:t>
            </a:r>
          </a:p>
          <a:p>
            <a:r>
              <a:rPr lang="en-US"/>
              <a:t>There are two types of lymphocytes: T cells and B cells</a:t>
            </a:r>
          </a:p>
          <a:p>
            <a:pPr lvl="1"/>
            <a:r>
              <a:rPr lang="en-US"/>
              <a:t>T cells function in the immune response </a:t>
            </a:r>
          </a:p>
          <a:p>
            <a:pPr lvl="1"/>
            <a:r>
              <a:rPr lang="en-US"/>
              <a:t>B cells give rise to plasma cells, which produce antibodies</a:t>
            </a:r>
          </a:p>
        </p:txBody>
      </p:sp>
    </p:spTree>
    <p:extLst>
      <p:ext uri="{BB962C8B-B14F-4D97-AF65-F5344CB8AC3E}">
        <p14:creationId xmlns:p14="http://schemas.microsoft.com/office/powerpoint/2010/main" val="24425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Monocytes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25513"/>
            <a:ext cx="8534400" cy="54784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Monocytes account for 4–8% of leukocytes </a:t>
            </a:r>
          </a:p>
          <a:p>
            <a:pPr lvl="1"/>
            <a:r>
              <a:rPr lang="en-US" dirty="0"/>
              <a:t>They are the largest leukocytes</a:t>
            </a:r>
          </a:p>
          <a:p>
            <a:pPr lvl="1"/>
            <a:r>
              <a:rPr lang="en-US" dirty="0"/>
              <a:t>They have abundant pale-blue </a:t>
            </a:r>
            <a:r>
              <a:rPr lang="en-US" dirty="0" err="1"/>
              <a:t>cytoplasms</a:t>
            </a:r>
            <a:endParaRPr lang="en-US" dirty="0"/>
          </a:p>
          <a:p>
            <a:pPr lvl="1"/>
            <a:r>
              <a:rPr lang="en-US" dirty="0"/>
              <a:t>They have purple staining, U- or kidney-shaped nuclei</a:t>
            </a:r>
          </a:p>
          <a:p>
            <a:pPr lvl="1"/>
            <a:r>
              <a:rPr lang="en-US" dirty="0"/>
              <a:t>They leave the circulation, enter tissue, and differentiate into macrophages</a:t>
            </a:r>
          </a:p>
          <a:p>
            <a:r>
              <a:rPr lang="en-US" dirty="0"/>
              <a:t>Macrophages:</a:t>
            </a:r>
          </a:p>
          <a:p>
            <a:pPr lvl="1"/>
            <a:r>
              <a:rPr lang="en-US" dirty="0"/>
              <a:t>Are highly mobile and actively phagocytic</a:t>
            </a:r>
          </a:p>
          <a:p>
            <a:pPr lvl="1"/>
            <a:r>
              <a:rPr lang="en-US" dirty="0"/>
              <a:t>Activate lymphocytes to mount an 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6928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Leukocyte Disorders: </a:t>
            </a:r>
            <a:r>
              <a:rPr lang="en-US" dirty="0" err="1">
                <a:solidFill>
                  <a:srgbClr val="FF0000"/>
                </a:solidFill>
              </a:rPr>
              <a:t>Leukemias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8563"/>
            <a:ext cx="8534400" cy="4926012"/>
          </a:xfrm>
        </p:spPr>
        <p:txBody>
          <a:bodyPr>
            <a:normAutofit lnSpcReduction="10000"/>
          </a:bodyPr>
          <a:lstStyle/>
          <a:p>
            <a:r>
              <a:rPr lang="en-US"/>
              <a:t>Leukemia refer to cancerous conditions involving white blood cells</a:t>
            </a:r>
          </a:p>
          <a:p>
            <a:r>
              <a:rPr lang="en-US"/>
              <a:t>Leukemias are named according to the abnormal white blood cells involved</a:t>
            </a:r>
          </a:p>
          <a:p>
            <a:pPr lvl="1"/>
            <a:r>
              <a:rPr lang="en-US"/>
              <a:t>Myelocytic leukemia – involves myeloblasts</a:t>
            </a:r>
          </a:p>
          <a:p>
            <a:pPr lvl="1"/>
            <a:r>
              <a:rPr lang="en-US"/>
              <a:t>Lymphocytic leukemia – involves lymphocytes</a:t>
            </a:r>
          </a:p>
          <a:p>
            <a:r>
              <a:rPr lang="en-US"/>
              <a:t>Acute leukemia involves blast-type cells and primarily affects children</a:t>
            </a:r>
          </a:p>
          <a:p>
            <a:r>
              <a:rPr lang="en-US"/>
              <a:t>Chronic leukemia is more prevalent in older people</a:t>
            </a:r>
          </a:p>
        </p:txBody>
      </p:sp>
    </p:spTree>
    <p:extLst>
      <p:ext uri="{BB962C8B-B14F-4D97-AF65-F5344CB8AC3E}">
        <p14:creationId xmlns:p14="http://schemas.microsoft.com/office/powerpoint/2010/main" val="33349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823913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BLOOD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7772400" cy="941388"/>
          </a:xfrm>
        </p:spPr>
        <p:txBody>
          <a:bodyPr anchor="ctr"/>
          <a:lstStyle/>
          <a:p>
            <a:endParaRPr 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5105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100" b="1" i="1">
                <a:solidFill>
                  <a:srgbClr val="FF6600"/>
                </a:solidFill>
              </a:rPr>
              <a:t>Part A</a:t>
            </a:r>
          </a:p>
        </p:txBody>
      </p:sp>
    </p:spTree>
    <p:extLst>
      <p:ext uri="{BB962C8B-B14F-4D97-AF65-F5344CB8AC3E}">
        <p14:creationId xmlns:p14="http://schemas.microsoft.com/office/powerpoint/2010/main" val="5015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Leukemia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4888"/>
            <a:ext cx="8534400" cy="5305425"/>
          </a:xfrm>
        </p:spPr>
        <p:txBody>
          <a:bodyPr>
            <a:normAutofit lnSpcReduction="10000"/>
          </a:bodyPr>
          <a:lstStyle/>
          <a:p>
            <a:r>
              <a:rPr lang="en-US"/>
              <a:t>Immature white blood cells are found in the bloodstream in all leukemias</a:t>
            </a:r>
          </a:p>
          <a:p>
            <a:r>
              <a:rPr lang="en-US"/>
              <a:t>Bone marrow becomes totally occupied with cancerous leukocytes</a:t>
            </a:r>
          </a:p>
          <a:p>
            <a:r>
              <a:rPr lang="en-US"/>
              <a:t>The white blood cells produced, though numerous, are not functional</a:t>
            </a:r>
          </a:p>
          <a:p>
            <a:r>
              <a:rPr lang="en-US"/>
              <a:t>Death is caused by internal hemorrhage and overwhelming infections</a:t>
            </a:r>
          </a:p>
          <a:p>
            <a:r>
              <a:rPr lang="en-US"/>
              <a:t>Treatments include irradiation, antileukemic drugs, and bone marrow transplants</a:t>
            </a:r>
          </a:p>
        </p:txBody>
      </p:sp>
    </p:spTree>
    <p:extLst>
      <p:ext uri="{BB962C8B-B14F-4D97-AF65-F5344CB8AC3E}">
        <p14:creationId xmlns:p14="http://schemas.microsoft.com/office/powerpoint/2010/main" val="35830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Platelets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2425"/>
            <a:ext cx="8534400" cy="4070350"/>
          </a:xfrm>
        </p:spPr>
        <p:txBody>
          <a:bodyPr>
            <a:normAutofit lnSpcReduction="10000"/>
          </a:bodyPr>
          <a:lstStyle/>
          <a:p>
            <a:r>
              <a:rPr lang="en-US"/>
              <a:t>Platelets are fragments of megakaryocytes with a blue-staining outer region and a purple granular center</a:t>
            </a:r>
          </a:p>
          <a:p>
            <a:r>
              <a:rPr lang="en-US"/>
              <a:t>The granules contain serotonin, Ca</a:t>
            </a:r>
            <a:r>
              <a:rPr lang="en-US" baseline="30000"/>
              <a:t>2+</a:t>
            </a:r>
            <a:r>
              <a:rPr lang="en-US"/>
              <a:t>, enzymes, ADP, and platelet-derived growth factor (PDGF)</a:t>
            </a:r>
          </a:p>
          <a:p>
            <a:r>
              <a:rPr lang="en-US"/>
              <a:t>Platelets function in the clotting mechanism by forming a temporary plug that helps seal breaks in blood vessels</a:t>
            </a:r>
          </a:p>
        </p:txBody>
      </p:sp>
    </p:spTree>
    <p:extLst>
      <p:ext uri="{BB962C8B-B14F-4D97-AF65-F5344CB8AC3E}">
        <p14:creationId xmlns:p14="http://schemas.microsoft.com/office/powerpoint/2010/main" val="10076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Hemostasis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39875"/>
            <a:ext cx="8534400" cy="4237038"/>
          </a:xfrm>
        </p:spPr>
        <p:txBody>
          <a:bodyPr/>
          <a:lstStyle/>
          <a:p>
            <a:r>
              <a:rPr lang="en-US" dirty="0"/>
              <a:t>A series of reactions designed for stoppage of bleeding</a:t>
            </a:r>
          </a:p>
          <a:p>
            <a:r>
              <a:rPr lang="en-US" dirty="0"/>
              <a:t>During hemostasis, three phases occur in rapid sequence</a:t>
            </a:r>
          </a:p>
          <a:p>
            <a:pPr lvl="1"/>
            <a:r>
              <a:rPr lang="en-US" dirty="0"/>
              <a:t>Vascular spasms – immediate vasoconstriction in response to injury</a:t>
            </a:r>
          </a:p>
          <a:p>
            <a:pPr lvl="1"/>
            <a:r>
              <a:rPr lang="en-US" dirty="0"/>
              <a:t>Platelet plug formation</a:t>
            </a:r>
          </a:p>
          <a:p>
            <a:pPr lvl="1"/>
            <a:r>
              <a:rPr lang="en-US" dirty="0"/>
              <a:t>Coagulation (blood clotting)</a:t>
            </a:r>
          </a:p>
        </p:txBody>
      </p:sp>
    </p:spTree>
    <p:extLst>
      <p:ext uri="{BB962C8B-B14F-4D97-AF65-F5344CB8AC3E}">
        <p14:creationId xmlns:p14="http://schemas.microsoft.com/office/powerpoint/2010/main" val="24173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Platelet Plug Formation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9175"/>
            <a:ext cx="8534400" cy="5281613"/>
          </a:xfrm>
        </p:spPr>
        <p:txBody>
          <a:bodyPr/>
          <a:lstStyle/>
          <a:p>
            <a:r>
              <a:rPr lang="en-US"/>
              <a:t>Platelets do not stick to each other or to the endothelial lining of blood vessels</a:t>
            </a:r>
          </a:p>
          <a:p>
            <a:r>
              <a:rPr lang="en-US"/>
              <a:t>Upon damage to a blood vessel, platelets:</a:t>
            </a:r>
          </a:p>
          <a:p>
            <a:pPr lvl="1"/>
            <a:r>
              <a:rPr lang="en-US"/>
              <a:t>Are stimulated by thromboxane A</a:t>
            </a:r>
            <a:r>
              <a:rPr lang="en-US" baseline="-25000"/>
              <a:t>2</a:t>
            </a:r>
          </a:p>
          <a:p>
            <a:pPr lvl="1"/>
            <a:r>
              <a:rPr lang="en-US"/>
              <a:t>Stick to exposed collagen fibers and form a platelet plug</a:t>
            </a:r>
          </a:p>
          <a:p>
            <a:pPr lvl="1"/>
            <a:r>
              <a:rPr lang="en-US"/>
              <a:t>Release serotonin and ADP, which attract still more platelets</a:t>
            </a:r>
          </a:p>
          <a:p>
            <a:r>
              <a:rPr lang="en-US"/>
              <a:t>The platelet plug is limited to the immediate area of injury by PGI</a:t>
            </a:r>
            <a:r>
              <a:rPr lang="en-US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60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Coagulation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6563"/>
            <a:ext cx="3581400" cy="3910012"/>
          </a:xfrm>
        </p:spPr>
        <p:txBody>
          <a:bodyPr>
            <a:normAutofit lnSpcReduction="10000"/>
          </a:bodyPr>
          <a:lstStyle/>
          <a:p>
            <a:r>
              <a:rPr lang="en-US"/>
              <a:t>A set of reactions in which blood is transformed from a liquid to a gel</a:t>
            </a:r>
          </a:p>
          <a:p>
            <a:r>
              <a:rPr lang="en-US"/>
              <a:t>Coagulation follows intrinsic and extrinsic pathways</a:t>
            </a:r>
          </a:p>
        </p:txBody>
      </p:sp>
      <p:pic>
        <p:nvPicPr>
          <p:cNvPr id="107524" name="Picture 4" descr=" 1813a.jpg                                                      0001B95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r="11450" b="4999"/>
          <a:stretch>
            <a:fillRect/>
          </a:stretch>
        </p:blipFill>
        <p:spPr bwMode="auto">
          <a:xfrm>
            <a:off x="4575175" y="838200"/>
            <a:ext cx="4264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691438" y="6369050"/>
            <a:ext cx="1046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pitchFamily="34" charset="0"/>
              </a:rPr>
              <a:t>Figure 16.13a</a:t>
            </a:r>
          </a:p>
        </p:txBody>
      </p:sp>
    </p:spTree>
    <p:extLst>
      <p:ext uri="{BB962C8B-B14F-4D97-AF65-F5344CB8AC3E}">
        <p14:creationId xmlns:p14="http://schemas.microsoft.com/office/powerpoint/2010/main" val="24493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 1813a.jpg                                                      0001B95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r="11450" b="4999"/>
          <a:stretch>
            <a:fillRect/>
          </a:stretch>
        </p:blipFill>
        <p:spPr bwMode="auto">
          <a:xfrm>
            <a:off x="4575175" y="838200"/>
            <a:ext cx="4264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Coagulation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4267200" cy="5327650"/>
          </a:xfrm>
        </p:spPr>
        <p:txBody>
          <a:bodyPr/>
          <a:lstStyle/>
          <a:p>
            <a:r>
              <a:rPr lang="en-US"/>
              <a:t>The final thee steps of this series of reactions are:</a:t>
            </a:r>
          </a:p>
          <a:p>
            <a:pPr lvl="1"/>
            <a:r>
              <a:rPr lang="en-US"/>
              <a:t>Prothrombin activator is formed</a:t>
            </a:r>
          </a:p>
          <a:p>
            <a:pPr lvl="1"/>
            <a:r>
              <a:rPr lang="en-US"/>
              <a:t>Prothrombin is converted into thrombin</a:t>
            </a:r>
          </a:p>
          <a:p>
            <a:pPr lvl="1"/>
            <a:r>
              <a:rPr lang="en-US"/>
              <a:t>Thrombin catalyzes the joining of fibrinogen into a fibrin mesh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7691438" y="6369050"/>
            <a:ext cx="1046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pitchFamily="34" charset="0"/>
              </a:rPr>
              <a:t>Figure 16.13a</a:t>
            </a:r>
          </a:p>
        </p:txBody>
      </p:sp>
    </p:spTree>
    <p:extLst>
      <p:ext uri="{BB962C8B-B14F-4D97-AF65-F5344CB8AC3E}">
        <p14:creationId xmlns:p14="http://schemas.microsoft.com/office/powerpoint/2010/main" val="29222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Hemostasis Disorders: Bleeding Disorders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5"/>
            <a:ext cx="8534400" cy="4592638"/>
          </a:xfrm>
        </p:spPr>
        <p:txBody>
          <a:bodyPr>
            <a:normAutofit lnSpcReduction="10000"/>
          </a:bodyPr>
          <a:lstStyle/>
          <a:p>
            <a:r>
              <a:rPr lang="en-US"/>
              <a:t>Thrombocytopenia – condition where the number of circulating platelets is deficient</a:t>
            </a:r>
          </a:p>
          <a:p>
            <a:pPr lvl="1"/>
            <a:r>
              <a:rPr lang="en-US"/>
              <a:t>Patients show petechiae (small purple blotches on the skin) due to spontaneous, widespread hemorrhage </a:t>
            </a:r>
          </a:p>
          <a:p>
            <a:pPr lvl="1"/>
            <a:r>
              <a:rPr lang="en-US"/>
              <a:t>Caused by suppression or destruction of bone marrow (e.g., malignancy, radiation)</a:t>
            </a:r>
          </a:p>
          <a:p>
            <a:pPr lvl="1"/>
            <a:r>
              <a:rPr lang="en-US"/>
              <a:t>Platelet counts less than 50,000/mm</a:t>
            </a:r>
            <a:r>
              <a:rPr lang="en-US" baseline="30000"/>
              <a:t>3</a:t>
            </a:r>
            <a:r>
              <a:rPr lang="en-US"/>
              <a:t> is diagnostic for this condition</a:t>
            </a:r>
          </a:p>
          <a:p>
            <a:pPr lvl="1"/>
            <a:r>
              <a:rPr lang="en-US"/>
              <a:t>Treated with whole blood transfusions</a:t>
            </a:r>
          </a:p>
        </p:txBody>
      </p:sp>
    </p:spTree>
    <p:extLst>
      <p:ext uri="{BB962C8B-B14F-4D97-AF65-F5344CB8AC3E}">
        <p14:creationId xmlns:p14="http://schemas.microsoft.com/office/powerpoint/2010/main" val="3899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/>
              <a:t>Hemostasis Disorders: Bleeding Disorders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84263"/>
            <a:ext cx="8534400" cy="5145087"/>
          </a:xfrm>
        </p:spPr>
        <p:txBody>
          <a:bodyPr>
            <a:normAutofit lnSpcReduction="10000"/>
          </a:bodyPr>
          <a:lstStyle/>
          <a:p>
            <a:r>
              <a:rPr lang="en-US"/>
              <a:t>Inability to synthesize procoagulants by the liver results in severe bleeding disorders</a:t>
            </a:r>
          </a:p>
          <a:p>
            <a:r>
              <a:rPr lang="en-US"/>
              <a:t>Causes can range from vitamin K deficiency to hepatitis and cirrhosis</a:t>
            </a:r>
          </a:p>
          <a:p>
            <a:r>
              <a:rPr lang="en-US"/>
              <a:t>Inability to absorb fat can lead to vitamin K deficiencies as it is a fat-soluble substance and is absorbed along with fat</a:t>
            </a:r>
          </a:p>
          <a:p>
            <a:r>
              <a:rPr lang="en-US"/>
              <a:t>Liver disease can also prevent the liver from producing bile, which is required for fat and vitamin K absorption</a:t>
            </a:r>
          </a:p>
        </p:txBody>
      </p:sp>
    </p:spTree>
    <p:extLst>
      <p:ext uri="{BB962C8B-B14F-4D97-AF65-F5344CB8AC3E}">
        <p14:creationId xmlns:p14="http://schemas.microsoft.com/office/powerpoint/2010/main" val="14179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Hemostasis Disorders: Bleeding Disorders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41375"/>
            <a:ext cx="8534400" cy="5632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Hemophilias – hereditary bleeding disorders caused by lack of clotting factors</a:t>
            </a:r>
          </a:p>
          <a:p>
            <a:pPr lvl="1">
              <a:lnSpc>
                <a:spcPct val="90000"/>
              </a:lnSpc>
            </a:pPr>
            <a:r>
              <a:rPr lang="en-US"/>
              <a:t>Hemophilia A – most common type (83% of all cases) due to a deficiency of factor VIII</a:t>
            </a:r>
          </a:p>
          <a:p>
            <a:pPr lvl="1">
              <a:lnSpc>
                <a:spcPct val="90000"/>
              </a:lnSpc>
            </a:pPr>
            <a:r>
              <a:rPr lang="en-US"/>
              <a:t>Hemophilia B – results from a deficiency of factor IX</a:t>
            </a:r>
          </a:p>
          <a:p>
            <a:pPr lvl="1">
              <a:lnSpc>
                <a:spcPct val="90000"/>
              </a:lnSpc>
            </a:pPr>
            <a:r>
              <a:rPr lang="en-US"/>
              <a:t>Hemophilia C – mild type, caused by a deficiency of factor XI</a:t>
            </a:r>
          </a:p>
          <a:p>
            <a:pPr>
              <a:lnSpc>
                <a:spcPct val="90000"/>
              </a:lnSpc>
            </a:pPr>
            <a:r>
              <a:rPr lang="en-US"/>
              <a:t>Symptoms include prolonged bleeding and painful and disabled joints</a:t>
            </a:r>
          </a:p>
          <a:p>
            <a:pPr>
              <a:lnSpc>
                <a:spcPct val="90000"/>
              </a:lnSpc>
            </a:pPr>
            <a:r>
              <a:rPr lang="en-US"/>
              <a:t>Treatment is with blood transfusions and the injection of missing factors</a:t>
            </a:r>
          </a:p>
        </p:txBody>
      </p:sp>
    </p:spTree>
    <p:extLst>
      <p:ext uri="{BB962C8B-B14F-4D97-AF65-F5344CB8AC3E}">
        <p14:creationId xmlns:p14="http://schemas.microsoft.com/office/powerpoint/2010/main" val="14400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Blood Transfusions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90650"/>
            <a:ext cx="8534400" cy="4546600"/>
          </a:xfrm>
        </p:spPr>
        <p:txBody>
          <a:bodyPr/>
          <a:lstStyle/>
          <a:p>
            <a:r>
              <a:rPr lang="en-US"/>
              <a:t>Transfusions are necessary:</a:t>
            </a:r>
          </a:p>
          <a:p>
            <a:pPr lvl="1"/>
            <a:r>
              <a:rPr lang="en-US"/>
              <a:t>When substantial blood loss occurs</a:t>
            </a:r>
          </a:p>
          <a:p>
            <a:pPr lvl="1"/>
            <a:r>
              <a:rPr lang="en-US"/>
              <a:t>In certain hemostatis disorders</a:t>
            </a:r>
          </a:p>
          <a:p>
            <a:r>
              <a:rPr lang="en-US"/>
              <a:t>Whole blood transfusions are used: </a:t>
            </a:r>
          </a:p>
          <a:p>
            <a:pPr lvl="1"/>
            <a:r>
              <a:rPr lang="en-US"/>
              <a:t>When blood loss is substantial </a:t>
            </a:r>
          </a:p>
          <a:p>
            <a:pPr lvl="1"/>
            <a:r>
              <a:rPr lang="en-US"/>
              <a:t>In treating thrombocytopenia</a:t>
            </a:r>
          </a:p>
          <a:p>
            <a:r>
              <a:rPr lang="en-US"/>
              <a:t>Packed red cells (cells with plasma removed) are used to treat anemia</a:t>
            </a:r>
          </a:p>
        </p:txBody>
      </p:sp>
    </p:spTree>
    <p:extLst>
      <p:ext uri="{BB962C8B-B14F-4D97-AF65-F5344CB8AC3E}">
        <p14:creationId xmlns:p14="http://schemas.microsoft.com/office/powerpoint/2010/main" val="22113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59531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Composition of Blood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562600"/>
          </a:xfrm>
        </p:spPr>
        <p:txBody>
          <a:bodyPr/>
          <a:lstStyle/>
          <a:p>
            <a:r>
              <a:rPr lang="en-US" dirty="0"/>
              <a:t>Blood is the body’s only </a:t>
            </a:r>
            <a:r>
              <a:rPr lang="en-US" b="1" dirty="0"/>
              <a:t>fluid tissue</a:t>
            </a:r>
          </a:p>
          <a:p>
            <a:r>
              <a:rPr lang="en-US" dirty="0"/>
              <a:t>It is composed of </a:t>
            </a:r>
            <a:r>
              <a:rPr lang="en-US" b="1" dirty="0"/>
              <a:t>liquid plasma </a:t>
            </a:r>
            <a:r>
              <a:rPr lang="en-US" dirty="0"/>
              <a:t>and </a:t>
            </a:r>
            <a:r>
              <a:rPr lang="en-US" b="1" dirty="0"/>
              <a:t>formed elements</a:t>
            </a:r>
          </a:p>
          <a:p>
            <a:r>
              <a:rPr lang="en-US" dirty="0"/>
              <a:t>Formed elements include: </a:t>
            </a:r>
          </a:p>
          <a:p>
            <a:pPr lvl="1"/>
            <a:r>
              <a:rPr lang="en-US" b="1" dirty="0"/>
              <a:t>Erythrocytes, or red blood cells (RBCs)</a:t>
            </a:r>
          </a:p>
          <a:p>
            <a:pPr lvl="1"/>
            <a:r>
              <a:rPr lang="en-US" b="1" dirty="0"/>
              <a:t>Leukocytes, or white blood cells (WBCs)</a:t>
            </a:r>
          </a:p>
          <a:p>
            <a:pPr lvl="1"/>
            <a:r>
              <a:rPr lang="en-US" b="1" dirty="0"/>
              <a:t>Platelets</a:t>
            </a:r>
          </a:p>
          <a:p>
            <a:r>
              <a:rPr lang="en-US" b="1" dirty="0"/>
              <a:t>Hematocrit</a:t>
            </a:r>
            <a:r>
              <a:rPr lang="en-US" dirty="0"/>
              <a:t> – the percentage of RBCs out of the total blood volume </a:t>
            </a:r>
          </a:p>
        </p:txBody>
      </p:sp>
    </p:spTree>
    <p:extLst>
      <p:ext uri="{BB962C8B-B14F-4D97-AF65-F5344CB8AC3E}">
        <p14:creationId xmlns:p14="http://schemas.microsoft.com/office/powerpoint/2010/main" val="4538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Human Blood Groups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9175"/>
            <a:ext cx="8534400" cy="5281613"/>
          </a:xfrm>
        </p:spPr>
        <p:txBody>
          <a:bodyPr/>
          <a:lstStyle/>
          <a:p>
            <a:r>
              <a:rPr lang="en-US"/>
              <a:t>RBC membranes have glycoprotein antigens on their external surfaces</a:t>
            </a:r>
          </a:p>
          <a:p>
            <a:r>
              <a:rPr lang="en-US"/>
              <a:t>These antigens are:</a:t>
            </a:r>
          </a:p>
          <a:p>
            <a:pPr lvl="1"/>
            <a:r>
              <a:rPr lang="en-US"/>
              <a:t>Unique to the individual </a:t>
            </a:r>
          </a:p>
          <a:p>
            <a:pPr lvl="1"/>
            <a:r>
              <a:rPr lang="en-US"/>
              <a:t>Recognized as foreign if transfused into another individual</a:t>
            </a:r>
          </a:p>
          <a:p>
            <a:pPr lvl="1"/>
            <a:r>
              <a:rPr lang="en-US"/>
              <a:t>Promoters of agglutination and are referred to as agglutinogens </a:t>
            </a:r>
          </a:p>
          <a:p>
            <a:r>
              <a:rPr lang="en-US"/>
              <a:t>Presence/absence of these antigens are used to classify blood groups</a:t>
            </a:r>
          </a:p>
        </p:txBody>
      </p:sp>
    </p:spTree>
    <p:extLst>
      <p:ext uri="{BB962C8B-B14F-4D97-AF65-F5344CB8AC3E}">
        <p14:creationId xmlns:p14="http://schemas.microsoft.com/office/powerpoint/2010/main" val="881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Blood Groups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52613"/>
            <a:ext cx="8534400" cy="3613150"/>
          </a:xfrm>
        </p:spPr>
        <p:txBody>
          <a:bodyPr>
            <a:normAutofit lnSpcReduction="10000"/>
          </a:bodyPr>
          <a:lstStyle/>
          <a:p>
            <a:r>
              <a:rPr lang="en-US"/>
              <a:t>Humans have 30 varieties of naturally occurring RBC antigens</a:t>
            </a:r>
          </a:p>
          <a:p>
            <a:r>
              <a:rPr lang="en-US"/>
              <a:t>The antigens of the ABO and Rh blood groups cause vigorous transfusion reactions when they are improperly transfused</a:t>
            </a:r>
          </a:p>
          <a:p>
            <a:r>
              <a:rPr lang="en-US"/>
              <a:t>Other blood groups (M, N, Dufy, Kell, and Lewis) are mainly used for legalities</a:t>
            </a:r>
          </a:p>
        </p:txBody>
      </p:sp>
    </p:spTree>
    <p:extLst>
      <p:ext uri="{BB962C8B-B14F-4D97-AF65-F5344CB8AC3E}">
        <p14:creationId xmlns:p14="http://schemas.microsoft.com/office/powerpoint/2010/main" val="39097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ABO Blood Groups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7938"/>
            <a:ext cx="8534400" cy="4765675"/>
          </a:xfrm>
        </p:spPr>
        <p:txBody>
          <a:bodyPr/>
          <a:lstStyle/>
          <a:p>
            <a:r>
              <a:rPr lang="en-US"/>
              <a:t>The ABO blood groups consists of:</a:t>
            </a:r>
          </a:p>
          <a:p>
            <a:pPr lvl="1"/>
            <a:r>
              <a:rPr lang="en-US"/>
              <a:t>Two antigens (A and B) on the surface of the RBCs </a:t>
            </a:r>
          </a:p>
          <a:p>
            <a:pPr lvl="1"/>
            <a:r>
              <a:rPr lang="en-US"/>
              <a:t>Two antibodies in the plasma (anti-A and anti-B)</a:t>
            </a:r>
          </a:p>
          <a:p>
            <a:r>
              <a:rPr lang="en-US"/>
              <a:t>An individual with ABO blood may have various types of antigens and spontaneously preformed antibodies </a:t>
            </a:r>
          </a:p>
          <a:p>
            <a:r>
              <a:rPr lang="en-US"/>
              <a:t>Agglutinogens and their corresponding antibodies cannot be mixed without serious hemolytic reactions </a:t>
            </a:r>
          </a:p>
        </p:txBody>
      </p:sp>
    </p:spTree>
    <p:extLst>
      <p:ext uri="{BB962C8B-B14F-4D97-AF65-F5344CB8AC3E}">
        <p14:creationId xmlns:p14="http://schemas.microsoft.com/office/powerpoint/2010/main" val="36744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Rh Blood Groups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4888"/>
            <a:ext cx="8534400" cy="5305425"/>
          </a:xfrm>
        </p:spPr>
        <p:txBody>
          <a:bodyPr>
            <a:normAutofit lnSpcReduction="10000"/>
          </a:bodyPr>
          <a:lstStyle/>
          <a:p>
            <a:r>
              <a:rPr lang="en-US"/>
              <a:t>There are eight different Rh agglutinogens, three of which (C, D, and E) are common</a:t>
            </a:r>
          </a:p>
          <a:p>
            <a:r>
              <a:rPr lang="en-US"/>
              <a:t>Presence of the Rh agglutinogens on RBCs is indicated as Rh</a:t>
            </a:r>
            <a:r>
              <a:rPr lang="en-US" baseline="30000"/>
              <a:t>+</a:t>
            </a:r>
            <a:endParaRPr lang="en-US"/>
          </a:p>
          <a:p>
            <a:r>
              <a:rPr lang="en-US"/>
              <a:t>Anti-Rh antibodies are not spontaneously formed in Rh</a:t>
            </a:r>
            <a:r>
              <a:rPr lang="en-US" baseline="30000"/>
              <a:t>–</a:t>
            </a:r>
            <a:r>
              <a:rPr lang="en-US"/>
              <a:t> individuals</a:t>
            </a:r>
          </a:p>
          <a:p>
            <a:r>
              <a:rPr lang="en-US"/>
              <a:t>However, if an Rh</a:t>
            </a:r>
            <a:r>
              <a:rPr lang="en-US" baseline="30000"/>
              <a:t>–</a:t>
            </a:r>
            <a:r>
              <a:rPr lang="en-US"/>
              <a:t> individual receives Rh</a:t>
            </a:r>
            <a:r>
              <a:rPr lang="en-US" baseline="30000"/>
              <a:t>+</a:t>
            </a:r>
            <a:r>
              <a:rPr lang="en-US"/>
              <a:t> blood, anti-Rh antibodies form</a:t>
            </a:r>
          </a:p>
          <a:p>
            <a:r>
              <a:rPr lang="en-US"/>
              <a:t>A second expose to Rh</a:t>
            </a:r>
            <a:r>
              <a:rPr lang="en-US" baseline="30000"/>
              <a:t>+</a:t>
            </a:r>
            <a:r>
              <a:rPr lang="en-US"/>
              <a:t> blood will result in a typical transfusion reaction</a:t>
            </a:r>
          </a:p>
        </p:txBody>
      </p:sp>
    </p:spTree>
    <p:extLst>
      <p:ext uri="{BB962C8B-B14F-4D97-AF65-F5344CB8AC3E}">
        <p14:creationId xmlns:p14="http://schemas.microsoft.com/office/powerpoint/2010/main" val="27964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Hemolytic Disease of the Newborn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3288"/>
            <a:ext cx="8534400" cy="55070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Hemolytic disease of the newborn – Rh</a:t>
            </a:r>
            <a:r>
              <a:rPr lang="en-US" baseline="30000"/>
              <a:t>+</a:t>
            </a:r>
            <a:r>
              <a:rPr lang="en-US"/>
              <a:t> antibodies of a sensitized Rh</a:t>
            </a:r>
            <a:r>
              <a:rPr lang="en-US" baseline="30000"/>
              <a:t>–</a:t>
            </a:r>
            <a:r>
              <a:rPr lang="en-US"/>
              <a:t> mother cross the placenta and attack and destroy the RBCs of an Rh</a:t>
            </a:r>
            <a:r>
              <a:rPr lang="en-US" baseline="30000"/>
              <a:t>+</a:t>
            </a:r>
            <a:r>
              <a:rPr lang="en-US"/>
              <a:t> baby</a:t>
            </a:r>
          </a:p>
          <a:p>
            <a:pPr>
              <a:lnSpc>
                <a:spcPct val="90000"/>
              </a:lnSpc>
            </a:pPr>
            <a:r>
              <a:rPr lang="en-US"/>
              <a:t>Rh</a:t>
            </a:r>
            <a:r>
              <a:rPr lang="en-US" baseline="30000"/>
              <a:t>–</a:t>
            </a:r>
            <a:r>
              <a:rPr lang="en-US"/>
              <a:t> mother become sensitized when Rh</a:t>
            </a:r>
            <a:r>
              <a:rPr lang="en-US" baseline="30000"/>
              <a:t>+</a:t>
            </a:r>
            <a:r>
              <a:rPr lang="en-US"/>
              <a:t> blood (from a previous pregnancy of an Rh</a:t>
            </a:r>
            <a:r>
              <a:rPr lang="en-US" baseline="30000"/>
              <a:t>+</a:t>
            </a:r>
            <a:r>
              <a:rPr lang="en-US"/>
              <a:t> baby or a Rh</a:t>
            </a:r>
            <a:r>
              <a:rPr lang="en-US" baseline="30000"/>
              <a:t>+</a:t>
            </a:r>
            <a:r>
              <a:rPr lang="en-US"/>
              <a:t> transfusion) causes her body to synthesis Rh</a:t>
            </a:r>
            <a:r>
              <a:rPr lang="en-US" baseline="30000"/>
              <a:t>+</a:t>
            </a:r>
            <a:r>
              <a:rPr lang="en-US"/>
              <a:t> antibodies</a:t>
            </a:r>
          </a:p>
          <a:p>
            <a:pPr>
              <a:lnSpc>
                <a:spcPct val="90000"/>
              </a:lnSpc>
            </a:pPr>
            <a:r>
              <a:rPr lang="en-US"/>
              <a:t>The drug RhoGAM can prevent the Rh</a:t>
            </a:r>
            <a:r>
              <a:rPr lang="en-US" baseline="30000"/>
              <a:t>–</a:t>
            </a:r>
            <a:r>
              <a:rPr lang="en-US"/>
              <a:t> mother from becoming sensitized</a:t>
            </a:r>
          </a:p>
          <a:p>
            <a:pPr>
              <a:lnSpc>
                <a:spcPct val="90000"/>
              </a:lnSpc>
            </a:pPr>
            <a:r>
              <a:rPr lang="en-US"/>
              <a:t>Treatment of hemolytic disease of the newborn involves pre-birth transfusions and exchange transfusions after birth</a:t>
            </a:r>
          </a:p>
        </p:txBody>
      </p:sp>
    </p:spTree>
    <p:extLst>
      <p:ext uri="{BB962C8B-B14F-4D97-AF65-F5344CB8AC3E}">
        <p14:creationId xmlns:p14="http://schemas.microsoft.com/office/powerpoint/2010/main" val="16443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Transfusion Reactions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3300"/>
            <a:ext cx="8534400" cy="5311775"/>
          </a:xfrm>
        </p:spPr>
        <p:txBody>
          <a:bodyPr/>
          <a:lstStyle/>
          <a:p>
            <a:r>
              <a:rPr lang="en-US"/>
              <a:t>Transfusion reactions occur when mismatched blood is infused</a:t>
            </a:r>
          </a:p>
          <a:p>
            <a:r>
              <a:rPr lang="en-US"/>
              <a:t>Donor’s cells are attacked by the recipient’s plasma agglutinins causing:</a:t>
            </a:r>
          </a:p>
          <a:p>
            <a:pPr lvl="1"/>
            <a:r>
              <a:rPr lang="en-US"/>
              <a:t>Diminished oxygen-carrying capacity</a:t>
            </a:r>
          </a:p>
          <a:p>
            <a:pPr lvl="1"/>
            <a:r>
              <a:rPr lang="en-US"/>
              <a:t>Clumped cells that impede blood flow</a:t>
            </a:r>
          </a:p>
          <a:p>
            <a:pPr lvl="1"/>
            <a:r>
              <a:rPr lang="en-US"/>
              <a:t>Ruptured RBCs that release free hemoglobin into the bloodstream</a:t>
            </a:r>
          </a:p>
          <a:p>
            <a:r>
              <a:rPr lang="en-US"/>
              <a:t>Circulating hemoglobin precipitates in the kidneys and causes renal failure</a:t>
            </a:r>
          </a:p>
        </p:txBody>
      </p:sp>
    </p:spTree>
    <p:extLst>
      <p:ext uri="{BB962C8B-B14F-4D97-AF65-F5344CB8AC3E}">
        <p14:creationId xmlns:p14="http://schemas.microsoft.com/office/powerpoint/2010/main" val="30859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Blood Typing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82688"/>
            <a:ext cx="8534400" cy="2081212"/>
          </a:xfrm>
        </p:spPr>
        <p:txBody>
          <a:bodyPr>
            <a:normAutofit fontScale="92500"/>
          </a:bodyPr>
          <a:lstStyle/>
          <a:p>
            <a:r>
              <a:rPr lang="en-US"/>
              <a:t>When serum containing anti-A or anti-B agglutinins is added to blood, agglutination will occur between the agglutinin and the corresponding agglutinogens</a:t>
            </a:r>
          </a:p>
          <a:p>
            <a:r>
              <a:rPr lang="en-US"/>
              <a:t>Positive reactions indicate agglutination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2515"/>
              </p:ext>
            </p:extLst>
          </p:nvPr>
        </p:nvGraphicFramePr>
        <p:xfrm>
          <a:off x="152400" y="3886200"/>
          <a:ext cx="8686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3" imgW="5635752" imgH="1408176" progId="Word.Document.8">
                  <p:embed/>
                </p:oleObj>
              </mc:Choice>
              <mc:Fallback>
                <p:oleObj name="Document" r:id="rId3" imgW="5635752" imgH="14081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8686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6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Plasma Volume Expanders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57263"/>
            <a:ext cx="8534400" cy="54086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When shock is imminent from low blood volume, volume must be replaced </a:t>
            </a:r>
          </a:p>
          <a:p>
            <a:pPr>
              <a:lnSpc>
                <a:spcPct val="90000"/>
              </a:lnSpc>
            </a:pPr>
            <a:r>
              <a:rPr lang="en-US"/>
              <a:t>Plasma or plasma expanders can be administered </a:t>
            </a:r>
          </a:p>
          <a:p>
            <a:pPr>
              <a:lnSpc>
                <a:spcPct val="90000"/>
              </a:lnSpc>
            </a:pPr>
            <a:r>
              <a:rPr lang="en-US"/>
              <a:t>Plasma expanders:</a:t>
            </a:r>
          </a:p>
          <a:p>
            <a:pPr lvl="1">
              <a:lnSpc>
                <a:spcPct val="90000"/>
              </a:lnSpc>
            </a:pPr>
            <a:r>
              <a:rPr lang="en-US"/>
              <a:t>Have osmotic properties that directly increase fluid volume</a:t>
            </a:r>
          </a:p>
          <a:p>
            <a:pPr lvl="1">
              <a:lnSpc>
                <a:spcPct val="90000"/>
              </a:lnSpc>
            </a:pPr>
            <a:r>
              <a:rPr lang="en-US"/>
              <a:t>Are used when plasma is not available</a:t>
            </a:r>
          </a:p>
          <a:p>
            <a:pPr lvl="1">
              <a:lnSpc>
                <a:spcPct val="90000"/>
              </a:lnSpc>
            </a:pPr>
            <a:r>
              <a:rPr lang="en-US"/>
              <a:t>Examples: purified human serum albumin, plasminate and dextran </a:t>
            </a:r>
          </a:p>
          <a:p>
            <a:pPr>
              <a:lnSpc>
                <a:spcPct val="90000"/>
              </a:lnSpc>
            </a:pPr>
            <a:r>
              <a:rPr lang="en-US"/>
              <a:t>Isotonic saline can also be used to replace lost blood volume</a:t>
            </a:r>
          </a:p>
        </p:txBody>
      </p:sp>
    </p:spTree>
    <p:extLst>
      <p:ext uri="{BB962C8B-B14F-4D97-AF65-F5344CB8AC3E}">
        <p14:creationId xmlns:p14="http://schemas.microsoft.com/office/powerpoint/2010/main" val="11217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Diagnostic Blood Tests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7913"/>
            <a:ext cx="8534400" cy="5162550"/>
          </a:xfrm>
        </p:spPr>
        <p:txBody>
          <a:bodyPr/>
          <a:lstStyle/>
          <a:p>
            <a:r>
              <a:rPr lang="en-US"/>
              <a:t>Laboratory examination of blood can assess an individual’s state of health</a:t>
            </a:r>
          </a:p>
          <a:p>
            <a:r>
              <a:rPr lang="en-US"/>
              <a:t>Microscopic examination:</a:t>
            </a:r>
          </a:p>
          <a:p>
            <a:pPr lvl="1"/>
            <a:r>
              <a:rPr lang="en-US"/>
              <a:t>Variations in size and shape of RBCs – predictions of anemias</a:t>
            </a:r>
          </a:p>
          <a:p>
            <a:pPr lvl="1"/>
            <a:r>
              <a:rPr lang="en-US"/>
              <a:t>Type and number of WBCs – diagnostic of various diseases</a:t>
            </a:r>
          </a:p>
          <a:p>
            <a:r>
              <a:rPr lang="en-US"/>
              <a:t>Chemical analysis can provide a comprehensive picture of one’s general health status in relation to normal values</a:t>
            </a:r>
          </a:p>
        </p:txBody>
      </p:sp>
    </p:spTree>
    <p:extLst>
      <p:ext uri="{BB962C8B-B14F-4D97-AF65-F5344CB8AC3E}">
        <p14:creationId xmlns:p14="http://schemas.microsoft.com/office/powerpoint/2010/main" val="27530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823913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HEART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244600"/>
          </a:xfrm>
        </p:spPr>
        <p:txBody>
          <a:bodyPr anchor="ctr"/>
          <a:lstStyle/>
          <a:p>
            <a:r>
              <a:rPr lang="en-US"/>
              <a:t>The Cardiovascular System: The Heart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600" y="5105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100" b="1" i="1" dirty="0">
                <a:solidFill>
                  <a:srgbClr val="FF6600"/>
                </a:solidFill>
              </a:rPr>
              <a:t>Part </a:t>
            </a:r>
            <a:r>
              <a:rPr lang="en-US" sz="3100" b="1" i="1" dirty="0" smtClean="0">
                <a:solidFill>
                  <a:srgbClr val="FF6600"/>
                </a:solidFill>
              </a:rPr>
              <a:t>B</a:t>
            </a:r>
            <a:endParaRPr lang="en-US" sz="31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Composition of Blood</a:t>
            </a:r>
          </a:p>
        </p:txBody>
      </p:sp>
      <p:pic>
        <p:nvPicPr>
          <p:cNvPr id="88069" name="Picture 5" descr="1801.jpg                                                       0001B95F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>
            <a:fillRect/>
          </a:stretch>
        </p:blipFill>
        <p:spPr bwMode="auto">
          <a:xfrm>
            <a:off x="131763" y="1600200"/>
            <a:ext cx="8631237" cy="3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8458200" cy="5953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Heart </a:t>
            </a:r>
            <a:r>
              <a:rPr lang="en-US" b="1" dirty="0" smtClean="0">
                <a:solidFill>
                  <a:srgbClr val="FF0000"/>
                </a:solidFill>
              </a:rPr>
              <a:t>Location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3322637"/>
          </a:xfrm>
        </p:spPr>
        <p:txBody>
          <a:bodyPr/>
          <a:lstStyle/>
          <a:p>
            <a:r>
              <a:rPr lang="en-US" dirty="0"/>
              <a:t>Approximately the size of your fist</a:t>
            </a:r>
          </a:p>
          <a:p>
            <a:r>
              <a:rPr lang="en-US" dirty="0"/>
              <a:t>Location</a:t>
            </a:r>
          </a:p>
          <a:p>
            <a:pPr lvl="1"/>
            <a:r>
              <a:rPr lang="en-US" dirty="0"/>
              <a:t>Superior surface of diaphragm</a:t>
            </a:r>
          </a:p>
          <a:p>
            <a:pPr lvl="1"/>
            <a:r>
              <a:rPr lang="en-US" dirty="0"/>
              <a:t>Left of the midline</a:t>
            </a:r>
          </a:p>
          <a:p>
            <a:pPr lvl="1"/>
            <a:r>
              <a:rPr lang="en-US" dirty="0"/>
              <a:t>Anterior to the vertebral column, posterior to the sternum</a:t>
            </a:r>
          </a:p>
        </p:txBody>
      </p:sp>
      <p:pic>
        <p:nvPicPr>
          <p:cNvPr id="4" name="Picture 5" descr="1901abc.jpg                                                    0001B971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2667000" y="3429000"/>
            <a:ext cx="6284779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 Section of the of Heart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09013" cy="16240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Frontal section showing interior chambers and valves</a:t>
            </a:r>
          </a:p>
          <a:p>
            <a:r>
              <a:rPr lang="en-US" dirty="0"/>
              <a:t>Major vessels leading to and from the heart</a:t>
            </a:r>
          </a:p>
        </p:txBody>
      </p:sp>
      <p:pic>
        <p:nvPicPr>
          <p:cNvPr id="4" name="Picture 4" descr=" 1904e.jpg                                                      0001B971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1295400" y="2536507"/>
            <a:ext cx="7086600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Atria of the Heart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25638"/>
            <a:ext cx="8534400" cy="3476625"/>
          </a:xfrm>
        </p:spPr>
        <p:txBody>
          <a:bodyPr/>
          <a:lstStyle/>
          <a:p>
            <a:r>
              <a:rPr lang="en-US"/>
              <a:t>Atria are the receiving chambers of the heart</a:t>
            </a:r>
          </a:p>
          <a:p>
            <a:r>
              <a:rPr lang="en-US"/>
              <a:t>Each atrium has a protruding auricle</a:t>
            </a:r>
          </a:p>
          <a:p>
            <a:r>
              <a:rPr lang="en-US"/>
              <a:t>Pectinate muscles mark atrial walls</a:t>
            </a:r>
          </a:p>
          <a:p>
            <a:r>
              <a:rPr lang="en-US"/>
              <a:t>Blood enters right atria from superior and inferior venae cavae and coronary sinus</a:t>
            </a:r>
          </a:p>
          <a:p>
            <a:r>
              <a:rPr lang="en-US"/>
              <a:t>Blood enters left atria from pulmonary veins</a:t>
            </a:r>
          </a:p>
        </p:txBody>
      </p:sp>
    </p:spTree>
    <p:extLst>
      <p:ext uri="{BB962C8B-B14F-4D97-AF65-F5344CB8AC3E}">
        <p14:creationId xmlns:p14="http://schemas.microsoft.com/office/powerpoint/2010/main" val="34295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Ventricles of the Heart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98663"/>
            <a:ext cx="8686800" cy="3316287"/>
          </a:xfrm>
        </p:spPr>
        <p:txBody>
          <a:bodyPr>
            <a:normAutofit fontScale="92500"/>
          </a:bodyPr>
          <a:lstStyle/>
          <a:p>
            <a:r>
              <a:rPr lang="en-US"/>
              <a:t>Ventricles are the discharging chambers of the heart</a:t>
            </a:r>
          </a:p>
          <a:p>
            <a:r>
              <a:rPr lang="en-US"/>
              <a:t>Papillary muscles and trabeculae carneae muscles mark ventricular walls</a:t>
            </a:r>
          </a:p>
          <a:p>
            <a:r>
              <a:rPr lang="en-US"/>
              <a:t>Right ventricle pumps blood into the pulmonary trunk</a:t>
            </a:r>
          </a:p>
          <a:p>
            <a:r>
              <a:rPr lang="en-US"/>
              <a:t>Left ventricle pumps blood into the aorta</a:t>
            </a:r>
          </a:p>
        </p:txBody>
      </p:sp>
    </p:spTree>
    <p:extLst>
      <p:ext uri="{BB962C8B-B14F-4D97-AF65-F5344CB8AC3E}">
        <p14:creationId xmlns:p14="http://schemas.microsoft.com/office/powerpoint/2010/main" val="27032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Pathway of Blood through the Heart and Lungs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4876800"/>
          </a:xfrm>
        </p:spPr>
        <p:txBody>
          <a:bodyPr/>
          <a:lstStyle/>
          <a:p>
            <a:r>
              <a:rPr lang="en-US" dirty="0"/>
              <a:t>Right atrium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tricuspid valve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right ventricle</a:t>
            </a:r>
          </a:p>
          <a:p>
            <a:r>
              <a:rPr lang="en-US" dirty="0"/>
              <a:t>Right ventricle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pulmonary semilunar valve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pulmonary arteries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lungs</a:t>
            </a:r>
          </a:p>
          <a:p>
            <a:r>
              <a:rPr lang="en-US" dirty="0"/>
              <a:t>Lungs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pulmonary veins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left atrium</a:t>
            </a:r>
          </a:p>
          <a:p>
            <a:r>
              <a:rPr lang="en-US" dirty="0"/>
              <a:t>Left atrium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bicuspid valve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left ventricle</a:t>
            </a:r>
          </a:p>
          <a:p>
            <a:r>
              <a:rPr lang="en-US" dirty="0"/>
              <a:t>Left ventricle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aortic semilunar valve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aorta</a:t>
            </a:r>
          </a:p>
          <a:p>
            <a:r>
              <a:rPr lang="en-US" dirty="0"/>
              <a:t>Aorta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systemic circulation</a:t>
            </a:r>
          </a:p>
        </p:txBody>
      </p:sp>
    </p:spTree>
    <p:extLst>
      <p:ext uri="{BB962C8B-B14F-4D97-AF65-F5344CB8AC3E}">
        <p14:creationId xmlns:p14="http://schemas.microsoft.com/office/powerpoint/2010/main" val="2577798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Coronary Circulation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191000" cy="5105400"/>
          </a:xfrm>
        </p:spPr>
        <p:txBody>
          <a:bodyPr>
            <a:normAutofit/>
          </a:bodyPr>
          <a:lstStyle/>
          <a:p>
            <a:r>
              <a:rPr lang="en-US" sz="3200" dirty="0"/>
              <a:t>Coronary circulation is the functional blood supply to the heart</a:t>
            </a:r>
          </a:p>
          <a:p>
            <a:r>
              <a:rPr lang="en-US" sz="3200" dirty="0"/>
              <a:t>Collateral routes insure blood delivery to heart even if major vessels are occluded</a:t>
            </a:r>
          </a:p>
        </p:txBody>
      </p:sp>
      <p:pic>
        <p:nvPicPr>
          <p:cNvPr id="5" name="Content Placeholder 4" descr=" 1907a.jpg                                                      0001B971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>
            <a:fillRect/>
          </a:stretch>
        </p:blipFill>
        <p:spPr bwMode="auto">
          <a:xfrm>
            <a:off x="4648200" y="2015989"/>
            <a:ext cx="4038600" cy="36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45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"/>
            <a:ext cx="84582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Heart Valves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Heart valves insure unidirectional blood flow through the heart</a:t>
            </a:r>
          </a:p>
          <a:p>
            <a:r>
              <a:rPr lang="en-US" dirty="0" err="1"/>
              <a:t>Atrioventricular</a:t>
            </a:r>
            <a:r>
              <a:rPr lang="en-US" dirty="0"/>
              <a:t> (AV) valves lie between the atria and the ventricles</a:t>
            </a:r>
          </a:p>
          <a:p>
            <a:r>
              <a:rPr lang="en-US" dirty="0"/>
              <a:t>AV valves prevent backflow into the atria when ventricles contract</a:t>
            </a:r>
          </a:p>
          <a:p>
            <a:r>
              <a:rPr lang="en-US" dirty="0"/>
              <a:t>Chordae </a:t>
            </a:r>
            <a:r>
              <a:rPr lang="en-US" dirty="0" err="1"/>
              <a:t>tendineae</a:t>
            </a:r>
            <a:r>
              <a:rPr lang="en-US" dirty="0"/>
              <a:t> anchor AV valves to papillary </a:t>
            </a:r>
            <a:r>
              <a:rPr lang="en-US" dirty="0" smtClean="0"/>
              <a:t>muscles</a:t>
            </a:r>
          </a:p>
          <a:p>
            <a:r>
              <a:rPr lang="en-US" dirty="0"/>
              <a:t>Aortic semilunar valve lies between the left ventricle and the aorta </a:t>
            </a:r>
          </a:p>
          <a:p>
            <a:r>
              <a:rPr lang="en-US" dirty="0"/>
              <a:t>Pulmonary semilunar valve lies between the right ventricle and pulmonary trunk</a:t>
            </a:r>
          </a:p>
          <a:p>
            <a:r>
              <a:rPr lang="en-US" dirty="0"/>
              <a:t>Semilunar valves prevent backflow of blood into the </a:t>
            </a:r>
            <a:r>
              <a:rPr lang="en-US" dirty="0" smtClean="0"/>
              <a:t>ventricles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27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4775"/>
            <a:ext cx="8534400" cy="56515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Intrinsic </a:t>
            </a:r>
            <a:r>
              <a:rPr lang="en-US" b="1" dirty="0">
                <a:solidFill>
                  <a:srgbClr val="FF0000"/>
                </a:solidFill>
              </a:rPr>
              <a:t>Conduction System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3132137"/>
          </a:xfrm>
        </p:spPr>
        <p:txBody>
          <a:bodyPr/>
          <a:lstStyle/>
          <a:p>
            <a:r>
              <a:rPr lang="en-US" dirty="0" err="1"/>
              <a:t>Autorhythmic</a:t>
            </a:r>
            <a:r>
              <a:rPr lang="en-US" dirty="0"/>
              <a:t> cells:</a:t>
            </a:r>
          </a:p>
          <a:p>
            <a:pPr lvl="1"/>
            <a:r>
              <a:rPr lang="en-US" dirty="0"/>
              <a:t>Initiate action potentials </a:t>
            </a:r>
          </a:p>
          <a:p>
            <a:pPr lvl="1"/>
            <a:r>
              <a:rPr lang="en-US" dirty="0"/>
              <a:t>Have unstable resting potentials called </a:t>
            </a:r>
            <a:r>
              <a:rPr lang="en-US" i="1" dirty="0"/>
              <a:t>pacemaker potentials</a:t>
            </a:r>
            <a:endParaRPr lang="en-US" dirty="0"/>
          </a:p>
          <a:p>
            <a:pPr lvl="1"/>
            <a:r>
              <a:rPr lang="en-US" dirty="0"/>
              <a:t>Use calcium influx (rather than sodium) for rising phase of the action potential</a:t>
            </a:r>
          </a:p>
        </p:txBody>
      </p:sp>
      <p:pic>
        <p:nvPicPr>
          <p:cNvPr id="4" name="Picture 4" descr="1913.jpg                                                       0001B971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2971800" y="3810000"/>
            <a:ext cx="4533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866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Sequence </a:t>
            </a:r>
            <a:r>
              <a:rPr lang="en-US" b="1" dirty="0">
                <a:solidFill>
                  <a:srgbClr val="FF0000"/>
                </a:solidFill>
              </a:rPr>
              <a:t>of Excitation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err="1"/>
              <a:t>Sinoatrial</a:t>
            </a:r>
            <a:r>
              <a:rPr lang="en-US" dirty="0"/>
              <a:t> (SA) node generates impulses about 75 times/minute</a:t>
            </a:r>
          </a:p>
          <a:p>
            <a:r>
              <a:rPr lang="en-US" dirty="0" err="1"/>
              <a:t>Atrioventricular</a:t>
            </a:r>
            <a:r>
              <a:rPr lang="en-US" dirty="0"/>
              <a:t> (AV) node delays the impulse approximately 0.1 second</a:t>
            </a:r>
          </a:p>
          <a:p>
            <a:r>
              <a:rPr lang="en-US" dirty="0"/>
              <a:t>Impulse passes from atria to ventricles via the </a:t>
            </a:r>
            <a:r>
              <a:rPr lang="en-US" dirty="0" err="1"/>
              <a:t>atrioventricular</a:t>
            </a:r>
            <a:r>
              <a:rPr lang="en-US" dirty="0"/>
              <a:t> bundle (bundle of His)</a:t>
            </a:r>
          </a:p>
        </p:txBody>
      </p:sp>
      <p:pic>
        <p:nvPicPr>
          <p:cNvPr id="5" name="Picture 1029" descr=" 1914a.jpg                                                      0001B971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648200" y="1828800"/>
            <a:ext cx="4394342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29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</a:t>
            </a:r>
            <a:r>
              <a:rPr lang="en-US" dirty="0"/>
              <a:t>of Excitation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52400" y="1371600"/>
            <a:ext cx="4343400" cy="5181600"/>
          </a:xfrm>
        </p:spPr>
        <p:txBody>
          <a:bodyPr/>
          <a:lstStyle/>
          <a:p>
            <a:r>
              <a:rPr lang="en-US" dirty="0"/>
              <a:t>AV bundle splits into two pathways in the </a:t>
            </a:r>
            <a:r>
              <a:rPr lang="en-US" dirty="0" err="1"/>
              <a:t>interventricular</a:t>
            </a:r>
            <a:r>
              <a:rPr lang="en-US" dirty="0"/>
              <a:t> septum (bundle branches)</a:t>
            </a:r>
          </a:p>
          <a:p>
            <a:pPr lvl="1"/>
            <a:r>
              <a:rPr lang="en-US" dirty="0"/>
              <a:t>Bundle branches carry the impulse toward the apex of the heart</a:t>
            </a:r>
          </a:p>
          <a:p>
            <a:pPr lvl="1"/>
            <a:r>
              <a:rPr lang="en-US" dirty="0"/>
              <a:t>Purkinje fibers carry the impulse to the heart apex and ventricular walls</a:t>
            </a:r>
          </a:p>
        </p:txBody>
      </p:sp>
      <p:pic>
        <p:nvPicPr>
          <p:cNvPr id="5" name="Picture 1029" descr=" 1914a.jpg                                                      0001B971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648200" y="1752601"/>
            <a:ext cx="4483302" cy="38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4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Physical Characteristics and Volume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5465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Blood is a sticky, opaque fluid with a metallic taste</a:t>
            </a:r>
          </a:p>
          <a:p>
            <a:r>
              <a:rPr lang="en-US" dirty="0"/>
              <a:t>Color varies from scarlet (oxygen-rich) to dark red (oxygen-poor)</a:t>
            </a:r>
          </a:p>
          <a:p>
            <a:r>
              <a:rPr lang="en-US" dirty="0"/>
              <a:t>The </a:t>
            </a:r>
            <a:r>
              <a:rPr lang="en-US" b="1" dirty="0"/>
              <a:t>pH</a:t>
            </a:r>
            <a:r>
              <a:rPr lang="en-US" dirty="0"/>
              <a:t> of blood is </a:t>
            </a:r>
            <a:r>
              <a:rPr lang="en-US" b="1" dirty="0"/>
              <a:t>7.35–7.45</a:t>
            </a:r>
          </a:p>
          <a:p>
            <a:r>
              <a:rPr lang="en-US" b="1" dirty="0"/>
              <a:t>Temperature is 38</a:t>
            </a:r>
            <a:r>
              <a:rPr lang="en-US" b="1" dirty="0">
                <a:sym typeface="Symbol" pitchFamily="18" charset="2"/>
              </a:rPr>
              <a:t></a:t>
            </a:r>
            <a:r>
              <a:rPr lang="en-US" b="1" dirty="0"/>
              <a:t>C</a:t>
            </a:r>
            <a:r>
              <a:rPr lang="en-US" dirty="0"/>
              <a:t>, slightly higher than “normal” body temperature</a:t>
            </a:r>
          </a:p>
          <a:p>
            <a:r>
              <a:rPr lang="en-US" dirty="0"/>
              <a:t>Blood accounts for approximately 8% of body weight</a:t>
            </a:r>
          </a:p>
          <a:p>
            <a:r>
              <a:rPr lang="en-US" b="1" dirty="0"/>
              <a:t>Average volume </a:t>
            </a:r>
            <a:r>
              <a:rPr lang="en-US" dirty="0"/>
              <a:t>of blood is </a:t>
            </a:r>
            <a:r>
              <a:rPr lang="en-US" b="1" dirty="0"/>
              <a:t>5–6 L for males, and 4–5 L for females</a:t>
            </a:r>
          </a:p>
        </p:txBody>
      </p:sp>
    </p:spTree>
    <p:extLst>
      <p:ext uri="{BB962C8B-B14F-4D97-AF65-F5344CB8AC3E}">
        <p14:creationId xmlns:p14="http://schemas.microsoft.com/office/powerpoint/2010/main" val="15866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1915.jpg                                                       0001B971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r="7065" b="4897"/>
          <a:stretch>
            <a:fillRect/>
          </a:stretch>
        </p:blipFill>
        <p:spPr bwMode="auto">
          <a:xfrm>
            <a:off x="4062413" y="762000"/>
            <a:ext cx="457676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Extrinsic Innervation of the Heart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1275"/>
            <a:ext cx="3733800" cy="4824413"/>
          </a:xfrm>
        </p:spPr>
        <p:txBody>
          <a:bodyPr>
            <a:normAutofit lnSpcReduction="10000"/>
          </a:bodyPr>
          <a:lstStyle/>
          <a:p>
            <a:r>
              <a:rPr lang="en-US"/>
              <a:t>The heart is stimulated by the sympathetic cardioacceleratory center </a:t>
            </a:r>
          </a:p>
          <a:p>
            <a:r>
              <a:rPr lang="en-US"/>
              <a:t>The heart is inhibited by the parasympathetic cardioinhibitory center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769225" y="6330950"/>
            <a:ext cx="9683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pitchFamily="34" charset="0"/>
              </a:rPr>
              <a:t>Figure 17.15</a:t>
            </a:r>
          </a:p>
        </p:txBody>
      </p:sp>
    </p:spTree>
    <p:extLst>
      <p:ext uri="{BB962C8B-B14F-4D97-AF65-F5344CB8AC3E}">
        <p14:creationId xmlns:p14="http://schemas.microsoft.com/office/powerpoint/2010/main" val="396921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Electrocardiography (ECG)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447800"/>
            <a:ext cx="4191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Electrical activity is recorded by electrocardiogram (ECG)</a:t>
            </a:r>
          </a:p>
          <a:p>
            <a:r>
              <a:rPr lang="en-US" dirty="0"/>
              <a:t>P wave corresponds to depolarization of SA node</a:t>
            </a:r>
          </a:p>
          <a:p>
            <a:r>
              <a:rPr lang="en-US" dirty="0"/>
              <a:t>QRS complex corresponds to ventricular depolarization</a:t>
            </a:r>
          </a:p>
          <a:p>
            <a:r>
              <a:rPr lang="en-US" dirty="0"/>
              <a:t>T wave corresponds to ventricular repolarization</a:t>
            </a:r>
          </a:p>
          <a:p>
            <a:r>
              <a:rPr lang="en-US" dirty="0"/>
              <a:t>Atrial repolarization record is masked by the larger QRS complex</a:t>
            </a:r>
          </a:p>
        </p:txBody>
      </p:sp>
      <p:pic>
        <p:nvPicPr>
          <p:cNvPr id="5" name="Picture 1029" descr="1916.jpg                                                       0001B971HAP5e_ppt_cd                   B3FD695F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648200" y="1779041"/>
            <a:ext cx="4343400" cy="44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12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Cardiac Cycle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76513"/>
            <a:ext cx="8686800" cy="2159000"/>
          </a:xfrm>
        </p:spPr>
        <p:txBody>
          <a:bodyPr/>
          <a:lstStyle/>
          <a:p>
            <a:r>
              <a:rPr lang="en-US"/>
              <a:t>Cardiac cycle refers to all events associated with blood flow through the heart</a:t>
            </a:r>
          </a:p>
          <a:p>
            <a:pPr lvl="1"/>
            <a:r>
              <a:rPr lang="en-US"/>
              <a:t>Systole – contraction of heart muscle</a:t>
            </a:r>
          </a:p>
          <a:p>
            <a:pPr lvl="1"/>
            <a:r>
              <a:rPr lang="en-US"/>
              <a:t>Diastole – relaxation of heart muscle</a:t>
            </a:r>
          </a:p>
        </p:txBody>
      </p:sp>
    </p:spTree>
    <p:extLst>
      <p:ext uri="{BB962C8B-B14F-4D97-AF65-F5344CB8AC3E}">
        <p14:creationId xmlns:p14="http://schemas.microsoft.com/office/powerpoint/2010/main" val="321716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Phases of the Cardiac Cycle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867400"/>
          </a:xfrm>
        </p:spPr>
        <p:txBody>
          <a:bodyPr>
            <a:normAutofit/>
          </a:bodyPr>
          <a:lstStyle/>
          <a:p>
            <a:r>
              <a:rPr lang="en-US" dirty="0"/>
              <a:t>Ventricular filling – mid-to-late diastole</a:t>
            </a:r>
          </a:p>
          <a:p>
            <a:pPr lvl="1"/>
            <a:r>
              <a:rPr lang="en-US" dirty="0"/>
              <a:t>Heart blood pressure is low as blood enters atria and flows into ventricles</a:t>
            </a:r>
          </a:p>
          <a:p>
            <a:pPr lvl="1"/>
            <a:r>
              <a:rPr lang="en-US" dirty="0"/>
              <a:t>AV valves are open, then atrial systole </a:t>
            </a:r>
            <a:r>
              <a:rPr lang="en-US" dirty="0" smtClean="0"/>
              <a:t>occurs</a:t>
            </a:r>
          </a:p>
          <a:p>
            <a:r>
              <a:rPr lang="en-US" dirty="0"/>
              <a:t>Ventricular systole</a:t>
            </a:r>
          </a:p>
          <a:p>
            <a:pPr lvl="1" algn="just"/>
            <a:r>
              <a:rPr lang="en-US" dirty="0"/>
              <a:t>Atria relax </a:t>
            </a:r>
          </a:p>
          <a:p>
            <a:pPr lvl="1" algn="just"/>
            <a:r>
              <a:rPr lang="en-US" dirty="0"/>
              <a:t>Rising ventricular pressure results in closing of AV valves</a:t>
            </a:r>
          </a:p>
          <a:p>
            <a:pPr lvl="1" algn="just"/>
            <a:r>
              <a:rPr lang="en-US" dirty="0" err="1"/>
              <a:t>Isovolumetric</a:t>
            </a:r>
            <a:r>
              <a:rPr lang="en-US" dirty="0"/>
              <a:t> contraction phase</a:t>
            </a:r>
          </a:p>
          <a:p>
            <a:pPr lvl="1" algn="just"/>
            <a:r>
              <a:rPr lang="en-US" dirty="0"/>
              <a:t>Ventricular ejection phase opens semilunar valves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562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Phases of the Cardiac Cycle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95475"/>
            <a:ext cx="8458200" cy="3660775"/>
          </a:xfrm>
        </p:spPr>
        <p:txBody>
          <a:bodyPr/>
          <a:lstStyle/>
          <a:p>
            <a:r>
              <a:rPr lang="en-US" dirty="0" err="1"/>
              <a:t>Isovolumetric</a:t>
            </a:r>
            <a:r>
              <a:rPr lang="en-US" dirty="0"/>
              <a:t> relaxation – early diastole</a:t>
            </a:r>
          </a:p>
          <a:p>
            <a:pPr lvl="1"/>
            <a:r>
              <a:rPr lang="en-US" dirty="0"/>
              <a:t>Ventricles relax</a:t>
            </a:r>
          </a:p>
          <a:p>
            <a:pPr lvl="1"/>
            <a:r>
              <a:rPr lang="en-US" dirty="0"/>
              <a:t>Backflow of blood in aorta and pulmonary trunk closes semilunar valves</a:t>
            </a:r>
          </a:p>
          <a:p>
            <a:r>
              <a:rPr lang="en-US" dirty="0" err="1"/>
              <a:t>Dicrotic</a:t>
            </a:r>
            <a:r>
              <a:rPr lang="en-US" dirty="0"/>
              <a:t> notch – brief rise in aortic pressure caused by backflow of blood rebounding off semilunar valves</a:t>
            </a:r>
          </a:p>
        </p:txBody>
      </p:sp>
    </p:spTree>
    <p:extLst>
      <p:ext uri="{BB962C8B-B14F-4D97-AF65-F5344CB8AC3E}">
        <p14:creationId xmlns:p14="http://schemas.microsoft.com/office/powerpoint/2010/main" val="34735379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Phases of the Cardiac Cycle</a:t>
            </a:r>
          </a:p>
        </p:txBody>
      </p:sp>
      <p:pic>
        <p:nvPicPr>
          <p:cNvPr id="74758" name="Picture 1030" descr=" 1919a.jpg                                                      0001B971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"/>
          <a:stretch>
            <a:fillRect/>
          </a:stretch>
        </p:blipFill>
        <p:spPr bwMode="auto">
          <a:xfrm>
            <a:off x="-1" y="762001"/>
            <a:ext cx="89153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 1919b.jpg                                                      0001B971HAP5e_ppt_cd                   B3FD695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"/>
          <a:stretch>
            <a:fillRect/>
          </a:stretch>
        </p:blipFill>
        <p:spPr bwMode="auto">
          <a:xfrm>
            <a:off x="131762" y="4267201"/>
            <a:ext cx="8783637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254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920.jpg                                                       0001B971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8163" b="4999"/>
          <a:stretch>
            <a:fillRect/>
          </a:stretch>
        </p:blipFill>
        <p:spPr bwMode="auto">
          <a:xfrm>
            <a:off x="3657600" y="838200"/>
            <a:ext cx="54863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Heart Sounds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32063"/>
            <a:ext cx="3490913" cy="2378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Heart sounds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lub</a:t>
            </a:r>
            <a:r>
              <a:rPr lang="en-US" dirty="0"/>
              <a:t>-dup) are associated with closing of heart valves</a:t>
            </a:r>
          </a:p>
        </p:txBody>
      </p:sp>
    </p:spTree>
    <p:extLst>
      <p:ext uri="{BB962C8B-B14F-4D97-AF65-F5344CB8AC3E}">
        <p14:creationId xmlns:p14="http://schemas.microsoft.com/office/powerpoint/2010/main" val="39365491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Cardiac Output (CO) and Reserve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 is the amount of blood pumped by each ventricle in one minute</a:t>
            </a:r>
          </a:p>
          <a:p>
            <a:r>
              <a:rPr lang="en-US" dirty="0"/>
              <a:t>CO is the product of heart rate (HR) and stroke volume (SV)</a:t>
            </a:r>
          </a:p>
          <a:p>
            <a:r>
              <a:rPr lang="en-US" dirty="0"/>
              <a:t>HR is the number of heart beats per minute</a:t>
            </a:r>
          </a:p>
          <a:p>
            <a:r>
              <a:rPr lang="en-US" dirty="0"/>
              <a:t>SV is the amount of blood pumped out by a ventricle with each beat</a:t>
            </a:r>
          </a:p>
          <a:p>
            <a:r>
              <a:rPr lang="en-US" dirty="0"/>
              <a:t>Cardiac reserve is the difference between resting and maximal </a:t>
            </a:r>
            <a:r>
              <a:rPr lang="en-US" dirty="0" smtClean="0"/>
              <a:t>CO</a:t>
            </a:r>
          </a:p>
          <a:p>
            <a:r>
              <a:rPr lang="en-US" dirty="0" smtClean="0"/>
              <a:t>Example</a:t>
            </a:r>
          </a:p>
          <a:p>
            <a:r>
              <a:rPr lang="en-US" dirty="0"/>
              <a:t>CO (ml/min) = HR (75 beats/min) x SV (70 ml/beat)</a:t>
            </a:r>
          </a:p>
          <a:p>
            <a:r>
              <a:rPr lang="en-US" dirty="0"/>
              <a:t>CO = 5250 ml/min (5.25 L/min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654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Regulation of Stroke Volume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3155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SV = end diastolic volume (EDV) minus end systolic volume (ESV)</a:t>
            </a:r>
          </a:p>
          <a:p>
            <a:r>
              <a:rPr lang="en-US" dirty="0"/>
              <a:t>EDV = amount of blood collected in a ventricle during diastole</a:t>
            </a:r>
          </a:p>
          <a:p>
            <a:r>
              <a:rPr lang="en-US" dirty="0"/>
              <a:t>ESV = amount of blood remaining in a ventricle after contraction	</a:t>
            </a:r>
          </a:p>
        </p:txBody>
      </p:sp>
    </p:spTree>
    <p:extLst>
      <p:ext uri="{BB962C8B-B14F-4D97-AF65-F5344CB8AC3E}">
        <p14:creationId xmlns:p14="http://schemas.microsoft.com/office/powerpoint/2010/main" val="10472231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Factors Affecting Stroke Volume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79625"/>
            <a:ext cx="8534400" cy="3155950"/>
          </a:xfrm>
        </p:spPr>
        <p:txBody>
          <a:bodyPr>
            <a:normAutofit lnSpcReduction="10000"/>
          </a:bodyPr>
          <a:lstStyle/>
          <a:p>
            <a:r>
              <a:rPr lang="en-US"/>
              <a:t>Preload – amount ventricles are stretched by contained blood </a:t>
            </a:r>
          </a:p>
          <a:p>
            <a:r>
              <a:rPr lang="en-US"/>
              <a:t>Contractility – cardiac cell contractile force due to factors other than EDV</a:t>
            </a:r>
          </a:p>
          <a:p>
            <a:r>
              <a:rPr lang="en-US"/>
              <a:t>Afterload – back pressure exerted by blood in the large arteries leaving the heart</a:t>
            </a:r>
          </a:p>
        </p:txBody>
      </p:sp>
    </p:spTree>
    <p:extLst>
      <p:ext uri="{BB962C8B-B14F-4D97-AF65-F5344CB8AC3E}">
        <p14:creationId xmlns:p14="http://schemas.microsoft.com/office/powerpoint/2010/main" val="134283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Functions of Blood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1225" cy="3429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Blood performs a number of functions dealing with:</a:t>
            </a:r>
          </a:p>
          <a:p>
            <a:pPr lvl="1"/>
            <a:r>
              <a:rPr lang="en-US" sz="3600" b="1" dirty="0"/>
              <a:t>Substance distribution</a:t>
            </a:r>
          </a:p>
          <a:p>
            <a:pPr lvl="1"/>
            <a:r>
              <a:rPr lang="en-US" sz="3600" b="1" dirty="0"/>
              <a:t>Regulation of blood levels of particular substances</a:t>
            </a:r>
          </a:p>
          <a:p>
            <a:pPr lvl="1"/>
            <a:r>
              <a:rPr lang="en-US" sz="3600" b="1" dirty="0"/>
              <a:t>Body protection</a:t>
            </a:r>
          </a:p>
        </p:txBody>
      </p:sp>
    </p:spTree>
    <p:extLst>
      <p:ext uri="{BB962C8B-B14F-4D97-AF65-F5344CB8AC3E}">
        <p14:creationId xmlns:p14="http://schemas.microsoft.com/office/powerpoint/2010/main" val="23197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Extrinsic Factors Influencing Stroke Volume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8875"/>
            <a:ext cx="8534400" cy="5699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Contractility is the increase in contractile strength, independent of stretch and EDV</a:t>
            </a:r>
          </a:p>
          <a:p>
            <a:r>
              <a:rPr lang="en-US" dirty="0"/>
              <a:t>Increase in contractility comes from: </a:t>
            </a:r>
          </a:p>
          <a:p>
            <a:pPr lvl="1"/>
            <a:r>
              <a:rPr lang="en-US" dirty="0"/>
              <a:t>Increased sympathetic stimuli</a:t>
            </a:r>
          </a:p>
          <a:p>
            <a:pPr lvl="1"/>
            <a:r>
              <a:rPr lang="en-US" dirty="0"/>
              <a:t>Certain hormones</a:t>
            </a:r>
          </a:p>
          <a:p>
            <a:pPr lvl="1"/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and some drugs</a:t>
            </a:r>
          </a:p>
          <a:p>
            <a:r>
              <a:rPr lang="en-US" dirty="0"/>
              <a:t>Agents/factors that decrease contractility include:</a:t>
            </a:r>
          </a:p>
          <a:p>
            <a:pPr lvl="1"/>
            <a:r>
              <a:rPr lang="en-US" dirty="0"/>
              <a:t>Acidosis</a:t>
            </a:r>
          </a:p>
          <a:p>
            <a:pPr lvl="1"/>
            <a:r>
              <a:rPr lang="en-US" dirty="0"/>
              <a:t>Increased extracellular potassium</a:t>
            </a:r>
          </a:p>
          <a:p>
            <a:pPr lvl="1"/>
            <a:r>
              <a:rPr lang="en-US" dirty="0"/>
              <a:t>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33044560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79625"/>
            <a:ext cx="8534400" cy="3155950"/>
          </a:xfrm>
        </p:spPr>
        <p:txBody>
          <a:bodyPr>
            <a:normAutofit fontScale="92500"/>
          </a:bodyPr>
          <a:lstStyle/>
          <a:p>
            <a:r>
              <a:rPr lang="en-US"/>
              <a:t>Sympathetic nervous system (SNS) stimulation is activated by stress, anxiety, excitement, or exercise </a:t>
            </a:r>
          </a:p>
          <a:p>
            <a:r>
              <a:rPr lang="en-US"/>
              <a:t>Parasympathetic nervous system (PNS) stimulation is mediated by acetylcholine and opposes the SNS </a:t>
            </a:r>
          </a:p>
          <a:p>
            <a:r>
              <a:rPr lang="en-US"/>
              <a:t>PNS dominates the autonomic stimulation, slowing heart rate and causing vagal tone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52400" y="609600"/>
            <a:ext cx="891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52400" y="990600"/>
            <a:ext cx="8839200" cy="0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7475"/>
            <a:ext cx="8534400" cy="796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900" dirty="0">
                <a:solidFill>
                  <a:srgbClr val="FF0000"/>
                </a:solidFill>
              </a:rPr>
              <a:t>Regulation of Heart Rate: Autonomic Nervous System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266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Bainbridge Reflex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0613"/>
            <a:ext cx="8686800" cy="2586037"/>
          </a:xfrm>
        </p:spPr>
        <p:txBody>
          <a:bodyPr/>
          <a:lstStyle/>
          <a:p>
            <a:r>
              <a:rPr lang="en-US"/>
              <a:t>Bainbridge (atrial) reflex – a sympathetic reflex initiated by increased blood in the atria</a:t>
            </a:r>
          </a:p>
          <a:p>
            <a:pPr lvl="1"/>
            <a:r>
              <a:rPr lang="en-US"/>
              <a:t>Causes stimulation of the SA node</a:t>
            </a:r>
          </a:p>
          <a:p>
            <a:pPr lvl="1"/>
            <a:r>
              <a:rPr lang="en-US"/>
              <a:t>Stimulates baroreceptors in the atria, causing increased SNS stimulation</a:t>
            </a:r>
          </a:p>
        </p:txBody>
      </p:sp>
    </p:spTree>
    <p:extLst>
      <p:ext uri="{BB962C8B-B14F-4D97-AF65-F5344CB8AC3E}">
        <p14:creationId xmlns:p14="http://schemas.microsoft.com/office/powerpoint/2010/main" val="1903720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Chemical Regulation of the Heart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13025"/>
            <a:ext cx="8686800" cy="2081213"/>
          </a:xfrm>
        </p:spPr>
        <p:txBody>
          <a:bodyPr>
            <a:normAutofit lnSpcReduction="10000"/>
          </a:bodyPr>
          <a:lstStyle/>
          <a:p>
            <a:r>
              <a:rPr lang="en-US"/>
              <a:t>The hormones epinephrine and thyroxine increase heart rate</a:t>
            </a:r>
          </a:p>
          <a:p>
            <a:r>
              <a:rPr lang="en-US"/>
              <a:t>Intra- and extracellular ion concentrations must be maintained for normal heart function</a:t>
            </a:r>
          </a:p>
        </p:txBody>
      </p:sp>
    </p:spTree>
    <p:extLst>
      <p:ext uri="{BB962C8B-B14F-4D97-AF65-F5344CB8AC3E}">
        <p14:creationId xmlns:p14="http://schemas.microsoft.com/office/powerpoint/2010/main" val="9757275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Homeostatic Imbalances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943599"/>
          </a:xfrm>
        </p:spPr>
        <p:txBody>
          <a:bodyPr>
            <a:normAutofit/>
          </a:bodyPr>
          <a:lstStyle/>
          <a:p>
            <a:r>
              <a:rPr lang="en-US" dirty="0" err="1"/>
              <a:t>Hypocalcemia</a:t>
            </a:r>
            <a:r>
              <a:rPr lang="en-US" dirty="0"/>
              <a:t> – reduced ionic calcium depresses the heart</a:t>
            </a:r>
          </a:p>
          <a:p>
            <a:r>
              <a:rPr lang="en-US" dirty="0" err="1"/>
              <a:t>Hypercalcemia</a:t>
            </a:r>
            <a:r>
              <a:rPr lang="en-US" dirty="0"/>
              <a:t> – dramatically increases heart irritability and leads to spastic contractions</a:t>
            </a:r>
          </a:p>
          <a:p>
            <a:r>
              <a:rPr lang="en-US" dirty="0"/>
              <a:t>Hypernatremia – blocks heart contraction by inhibiting ionic calcium transport</a:t>
            </a:r>
          </a:p>
          <a:p>
            <a:r>
              <a:rPr lang="en-US" dirty="0"/>
              <a:t>Hyperkalemia – leads to heart block and cardiac </a:t>
            </a:r>
            <a:r>
              <a:rPr lang="en-US" dirty="0" smtClean="0"/>
              <a:t>arrest</a:t>
            </a:r>
          </a:p>
          <a:p>
            <a:r>
              <a:rPr lang="en-US" dirty="0"/>
              <a:t>Tachycardia – heart rate over 100 beats/min</a:t>
            </a:r>
          </a:p>
          <a:p>
            <a:r>
              <a:rPr lang="en-US" dirty="0" err="1"/>
              <a:t>Bradycardia</a:t>
            </a:r>
            <a:r>
              <a:rPr lang="en-US" dirty="0"/>
              <a:t> – heart rate less than 60 beats/min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33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Congestive Heart Failure (CHF)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35200"/>
            <a:ext cx="8534400" cy="2854325"/>
          </a:xfrm>
        </p:spPr>
        <p:txBody>
          <a:bodyPr/>
          <a:lstStyle/>
          <a:p>
            <a:r>
              <a:rPr lang="en-US"/>
              <a:t>Congestive heart failure (CHF), caused by:</a:t>
            </a:r>
          </a:p>
          <a:p>
            <a:pPr lvl="1"/>
            <a:r>
              <a:rPr lang="en-US"/>
              <a:t>Coronary atherosclerosis</a:t>
            </a:r>
          </a:p>
          <a:p>
            <a:pPr lvl="1"/>
            <a:r>
              <a:rPr lang="en-US"/>
              <a:t>Increased blood pressure in aorta </a:t>
            </a:r>
          </a:p>
          <a:p>
            <a:pPr lvl="1"/>
            <a:r>
              <a:rPr lang="en-US"/>
              <a:t>Successive myocardial infarcts</a:t>
            </a:r>
          </a:p>
          <a:p>
            <a:pPr lvl="1"/>
            <a:r>
              <a:rPr lang="en-US"/>
              <a:t>Dilated cardiomyopathy (DCM) </a:t>
            </a:r>
          </a:p>
        </p:txBody>
      </p:sp>
    </p:spTree>
    <p:extLst>
      <p:ext uri="{BB962C8B-B14F-4D97-AF65-F5344CB8AC3E}">
        <p14:creationId xmlns:p14="http://schemas.microsoft.com/office/powerpoint/2010/main" val="22457092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823913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 smtClean="0">
                <a:solidFill>
                  <a:srgbClr val="FF0000"/>
                </a:solidFill>
              </a:rPr>
              <a:t>BLOOD VESSELS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6629400" cy="1244600"/>
          </a:xfrm>
        </p:spPr>
        <p:txBody>
          <a:bodyPr anchor="ctr"/>
          <a:lstStyle/>
          <a:p>
            <a:r>
              <a:rPr lang="en-US"/>
              <a:t>The Cardiovascular System: Blood Vessels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82977" y="5181600"/>
            <a:ext cx="1174873" cy="62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100" b="1" i="1" dirty="0">
                <a:solidFill>
                  <a:srgbClr val="FF6600"/>
                </a:solidFill>
              </a:rPr>
              <a:t>Part </a:t>
            </a:r>
            <a:r>
              <a:rPr lang="en-US" sz="3100" b="1" i="1" dirty="0" smtClean="0">
                <a:solidFill>
                  <a:srgbClr val="FF6600"/>
                </a:solidFill>
              </a:rPr>
              <a:t>C</a:t>
            </a:r>
            <a:endParaRPr lang="en-US" sz="31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Blood Vessels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3375"/>
            <a:ext cx="8382000" cy="4087813"/>
          </a:xfrm>
        </p:spPr>
        <p:txBody>
          <a:bodyPr/>
          <a:lstStyle/>
          <a:p>
            <a:r>
              <a:rPr lang="en-US"/>
              <a:t>Blood is carried in a closed system of vessels that begins and ends at the heart</a:t>
            </a:r>
          </a:p>
          <a:p>
            <a:r>
              <a:rPr lang="en-US"/>
              <a:t>The three major types of vessels are arteries, capillaries, and veins</a:t>
            </a:r>
          </a:p>
          <a:p>
            <a:pPr lvl="1"/>
            <a:r>
              <a:rPr lang="en-US"/>
              <a:t>Arteries carry blood away from the heart, veins carry blood toward the heart</a:t>
            </a:r>
          </a:p>
          <a:p>
            <a:pPr lvl="1"/>
            <a:r>
              <a:rPr lang="en-US"/>
              <a:t>Capillaries contact tissue cells and directly serve cellular needs</a:t>
            </a:r>
          </a:p>
        </p:txBody>
      </p:sp>
    </p:spTree>
    <p:extLst>
      <p:ext uri="{BB962C8B-B14F-4D97-AF65-F5344CB8AC3E}">
        <p14:creationId xmlns:p14="http://schemas.microsoft.com/office/powerpoint/2010/main" val="36156166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Generalized Structure of Blood Vessels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3155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Arteries and veins are composed of  three tunics – tunica </a:t>
            </a:r>
            <a:r>
              <a:rPr lang="en-US" dirty="0" err="1"/>
              <a:t>interna</a:t>
            </a:r>
            <a:r>
              <a:rPr lang="en-US" dirty="0"/>
              <a:t>, tunica media, and tunica </a:t>
            </a:r>
            <a:r>
              <a:rPr lang="en-US" dirty="0" err="1"/>
              <a:t>externa</a:t>
            </a:r>
            <a:endParaRPr lang="en-US" dirty="0"/>
          </a:p>
          <a:p>
            <a:r>
              <a:rPr lang="en-US" dirty="0"/>
              <a:t>Capillaries are composed of endothelium with sparse basal lamina</a:t>
            </a:r>
          </a:p>
          <a:p>
            <a:r>
              <a:rPr lang="en-US" dirty="0"/>
              <a:t>Lumen – central blood-containing space surrounded by tunics</a:t>
            </a:r>
          </a:p>
        </p:txBody>
      </p:sp>
      <p:pic>
        <p:nvPicPr>
          <p:cNvPr id="4" name="Picture 5" descr=" 2001b.jpg                                                      0001B996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>
            <a:fillRect/>
          </a:stretch>
        </p:blipFill>
        <p:spPr bwMode="auto">
          <a:xfrm>
            <a:off x="2819400" y="3505201"/>
            <a:ext cx="5486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537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Tunics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74725"/>
            <a:ext cx="8534400" cy="53832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/>
              <a:t>Tunica interna (tunica intima)</a:t>
            </a:r>
          </a:p>
          <a:p>
            <a:pPr lvl="1">
              <a:lnSpc>
                <a:spcPct val="85000"/>
              </a:lnSpc>
            </a:pPr>
            <a:r>
              <a:rPr lang="en-US"/>
              <a:t>Endothelial layer that lines the lumen of all vessels</a:t>
            </a:r>
          </a:p>
          <a:p>
            <a:pPr lvl="1">
              <a:lnSpc>
                <a:spcPct val="85000"/>
              </a:lnSpc>
            </a:pPr>
            <a:r>
              <a:rPr lang="en-US"/>
              <a:t>In vessels larger than 1 mm, a subendothelial connective tissue basement membrane is present</a:t>
            </a:r>
          </a:p>
          <a:p>
            <a:pPr>
              <a:lnSpc>
                <a:spcPct val="85000"/>
              </a:lnSpc>
            </a:pPr>
            <a:r>
              <a:rPr lang="en-US"/>
              <a:t>Tunica media</a:t>
            </a:r>
          </a:p>
          <a:p>
            <a:pPr lvl="1">
              <a:lnSpc>
                <a:spcPct val="85000"/>
              </a:lnSpc>
            </a:pPr>
            <a:r>
              <a:rPr lang="en-US"/>
              <a:t>Smooth muscle and elastic fiber layer, regulated by the sympathetic nervous system</a:t>
            </a:r>
          </a:p>
          <a:p>
            <a:pPr lvl="1">
              <a:lnSpc>
                <a:spcPct val="85000"/>
              </a:lnSpc>
            </a:pPr>
            <a:r>
              <a:rPr lang="en-US"/>
              <a:t>Controls vasoconstriction/vasodilation of vessels</a:t>
            </a:r>
          </a:p>
          <a:p>
            <a:pPr>
              <a:lnSpc>
                <a:spcPct val="85000"/>
              </a:lnSpc>
            </a:pPr>
            <a:r>
              <a:rPr lang="en-US"/>
              <a:t>Tunica externa (tunica adventitia)</a:t>
            </a:r>
          </a:p>
          <a:p>
            <a:pPr lvl="1">
              <a:lnSpc>
                <a:spcPct val="85000"/>
              </a:lnSpc>
            </a:pPr>
            <a:r>
              <a:rPr lang="en-US"/>
              <a:t>Collagen fibers that protect and reinforce vessels</a:t>
            </a:r>
          </a:p>
          <a:p>
            <a:pPr lvl="1">
              <a:lnSpc>
                <a:spcPct val="85000"/>
              </a:lnSpc>
            </a:pPr>
            <a:r>
              <a:rPr lang="en-US"/>
              <a:t>Larger vessels contain vasa vasorum</a:t>
            </a:r>
          </a:p>
        </p:txBody>
      </p:sp>
    </p:spTree>
    <p:extLst>
      <p:ext uri="{BB962C8B-B14F-4D97-AF65-F5344CB8AC3E}">
        <p14:creationId xmlns:p14="http://schemas.microsoft.com/office/powerpoint/2010/main" val="399756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3768725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Blood transports:</a:t>
            </a:r>
          </a:p>
          <a:p>
            <a:pPr lvl="1"/>
            <a:r>
              <a:rPr lang="en-US" sz="3200" b="1" dirty="0"/>
              <a:t>Oxygen</a:t>
            </a:r>
            <a:r>
              <a:rPr lang="en-US" sz="3200" dirty="0"/>
              <a:t> from the </a:t>
            </a:r>
            <a:r>
              <a:rPr lang="en-US" sz="3200" b="1" dirty="0"/>
              <a:t>lungs</a:t>
            </a:r>
            <a:r>
              <a:rPr lang="en-US" sz="3200" dirty="0"/>
              <a:t> and </a:t>
            </a:r>
            <a:r>
              <a:rPr lang="en-US" sz="3200" b="1" dirty="0"/>
              <a:t>nutrients</a:t>
            </a:r>
            <a:r>
              <a:rPr lang="en-US" sz="3200" dirty="0"/>
              <a:t> from the </a:t>
            </a:r>
            <a:r>
              <a:rPr lang="en-US" sz="3200" b="1" dirty="0"/>
              <a:t>digestive</a:t>
            </a:r>
            <a:r>
              <a:rPr lang="en-US" sz="3200" dirty="0"/>
              <a:t> </a:t>
            </a:r>
            <a:r>
              <a:rPr lang="en-US" sz="3200" b="1" dirty="0"/>
              <a:t>tract</a:t>
            </a:r>
          </a:p>
          <a:p>
            <a:pPr lvl="1"/>
            <a:r>
              <a:rPr lang="en-US" sz="3200" b="1" dirty="0"/>
              <a:t>Metabolic</a:t>
            </a:r>
            <a:r>
              <a:rPr lang="en-US" sz="3200" dirty="0"/>
              <a:t> </a:t>
            </a:r>
            <a:r>
              <a:rPr lang="en-US" sz="3200" b="1" dirty="0"/>
              <a:t>wastes</a:t>
            </a:r>
            <a:r>
              <a:rPr lang="en-US" sz="3200" dirty="0"/>
              <a:t> from </a:t>
            </a:r>
            <a:r>
              <a:rPr lang="en-US" sz="3200" b="1" dirty="0"/>
              <a:t>cells</a:t>
            </a:r>
            <a:r>
              <a:rPr lang="en-US" sz="3200" dirty="0"/>
              <a:t> to the </a:t>
            </a:r>
            <a:r>
              <a:rPr lang="en-US" sz="3200" b="1" dirty="0"/>
              <a:t>lungs</a:t>
            </a:r>
            <a:r>
              <a:rPr lang="en-US" sz="3200" dirty="0"/>
              <a:t> and </a:t>
            </a:r>
            <a:r>
              <a:rPr lang="en-US" sz="3200" b="1" dirty="0"/>
              <a:t>kidneys</a:t>
            </a:r>
            <a:r>
              <a:rPr lang="en-US" sz="3200" dirty="0"/>
              <a:t> for </a:t>
            </a:r>
            <a:r>
              <a:rPr lang="en-US" sz="3200" b="1" dirty="0"/>
              <a:t>elimination</a:t>
            </a:r>
          </a:p>
          <a:p>
            <a:pPr lvl="1"/>
            <a:r>
              <a:rPr lang="en-US" sz="3200" b="1" dirty="0"/>
              <a:t>Hormones</a:t>
            </a:r>
            <a:r>
              <a:rPr lang="en-US" sz="3200" dirty="0"/>
              <a:t> from </a:t>
            </a:r>
            <a:r>
              <a:rPr lang="en-US" sz="3200" b="1" dirty="0"/>
              <a:t>endocrine</a:t>
            </a:r>
            <a:r>
              <a:rPr lang="en-US" sz="3200" dirty="0"/>
              <a:t> </a:t>
            </a:r>
            <a:r>
              <a:rPr lang="en-US" sz="3200" b="1" dirty="0"/>
              <a:t>glands</a:t>
            </a:r>
            <a:r>
              <a:rPr lang="en-US" sz="3200" dirty="0"/>
              <a:t> to </a:t>
            </a:r>
            <a:r>
              <a:rPr lang="en-US" sz="3200" b="1" dirty="0"/>
              <a:t>target</a:t>
            </a:r>
            <a:r>
              <a:rPr lang="en-US" sz="3200" dirty="0"/>
              <a:t> </a:t>
            </a:r>
            <a:r>
              <a:rPr lang="en-US" sz="3200" b="1" dirty="0"/>
              <a:t>organs</a:t>
            </a:r>
          </a:p>
        </p:txBody>
      </p:sp>
    </p:spTree>
    <p:extLst>
      <p:ext uri="{BB962C8B-B14F-4D97-AF65-F5344CB8AC3E}">
        <p14:creationId xmlns:p14="http://schemas.microsoft.com/office/powerpoint/2010/main" val="24260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Elastic (Conducting) Arteries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5"/>
            <a:ext cx="8534400" cy="4592638"/>
          </a:xfrm>
        </p:spPr>
        <p:txBody>
          <a:bodyPr/>
          <a:lstStyle/>
          <a:p>
            <a:r>
              <a:rPr lang="en-US"/>
              <a:t>Thick-walled arteries near the heart; the aorta and its major branches</a:t>
            </a:r>
          </a:p>
          <a:p>
            <a:pPr lvl="1"/>
            <a:r>
              <a:rPr lang="en-US"/>
              <a:t>Large lumen allow low-resistance conduction of blood </a:t>
            </a:r>
          </a:p>
          <a:p>
            <a:pPr lvl="1"/>
            <a:r>
              <a:rPr lang="en-US"/>
              <a:t>Contain elastin in all three tunics</a:t>
            </a:r>
          </a:p>
          <a:p>
            <a:pPr lvl="1"/>
            <a:r>
              <a:rPr lang="en-US"/>
              <a:t>Withstand and smooth out large blood pressure fluctuations </a:t>
            </a:r>
          </a:p>
          <a:p>
            <a:pPr lvl="1"/>
            <a:r>
              <a:rPr lang="en-US"/>
              <a:t>Allow blood to flow fairly continuously through the body</a:t>
            </a:r>
          </a:p>
        </p:txBody>
      </p:sp>
    </p:spTree>
    <p:extLst>
      <p:ext uri="{BB962C8B-B14F-4D97-AF65-F5344CB8AC3E}">
        <p14:creationId xmlns:p14="http://schemas.microsoft.com/office/powerpoint/2010/main" val="37526093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Muscular Arteries and Arterioles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534400" cy="4206875"/>
          </a:xfrm>
        </p:spPr>
        <p:txBody>
          <a:bodyPr>
            <a:normAutofit lnSpcReduction="10000"/>
          </a:bodyPr>
          <a:lstStyle/>
          <a:p>
            <a:r>
              <a:rPr lang="en-US"/>
              <a:t>Muscular arteries – distal to elastic arteries; deliver blood to body organs</a:t>
            </a:r>
          </a:p>
          <a:p>
            <a:pPr lvl="1"/>
            <a:r>
              <a:rPr lang="en-US"/>
              <a:t>Have thick tunica media with more smooth muscle and less elastic tissue</a:t>
            </a:r>
          </a:p>
          <a:p>
            <a:pPr lvl="1"/>
            <a:r>
              <a:rPr lang="en-US"/>
              <a:t>Active in vasoconstriction</a:t>
            </a:r>
          </a:p>
          <a:p>
            <a:r>
              <a:rPr lang="en-US"/>
              <a:t>Arterioles – smallest arteries; lead to capillary beds</a:t>
            </a:r>
          </a:p>
          <a:p>
            <a:pPr lvl="1"/>
            <a:r>
              <a:rPr lang="en-US"/>
              <a:t>Control flow into capillary beds via vasodilation and constriction</a:t>
            </a:r>
          </a:p>
        </p:txBody>
      </p:sp>
    </p:spTree>
    <p:extLst>
      <p:ext uri="{BB962C8B-B14F-4D97-AF65-F5344CB8AC3E}">
        <p14:creationId xmlns:p14="http://schemas.microsoft.com/office/powerpoint/2010/main" val="13054658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59531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Capillaries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70063"/>
            <a:ext cx="8534400" cy="3779837"/>
          </a:xfrm>
        </p:spPr>
        <p:txBody>
          <a:bodyPr/>
          <a:lstStyle/>
          <a:p>
            <a:r>
              <a:rPr lang="en-US"/>
              <a:t>Capillaries are the smallest blood vessels </a:t>
            </a:r>
          </a:p>
          <a:p>
            <a:pPr lvl="1"/>
            <a:r>
              <a:rPr lang="en-US"/>
              <a:t>Walls consisting of a thin tunica interna, one cell thick</a:t>
            </a:r>
          </a:p>
          <a:p>
            <a:pPr lvl="1"/>
            <a:r>
              <a:rPr lang="en-US"/>
              <a:t>Allow only a single RBC to pass at a time </a:t>
            </a:r>
          </a:p>
          <a:p>
            <a:pPr lvl="1"/>
            <a:r>
              <a:rPr lang="en-US"/>
              <a:t>Pericytes on the outer surface stabilize their walls</a:t>
            </a:r>
          </a:p>
          <a:p>
            <a:r>
              <a:rPr lang="en-US"/>
              <a:t>There are three structural types of capillaries: continuous, fenestrated, and sinusoids</a:t>
            </a:r>
          </a:p>
        </p:txBody>
      </p:sp>
    </p:spTree>
    <p:extLst>
      <p:ext uri="{BB962C8B-B14F-4D97-AF65-F5344CB8AC3E}">
        <p14:creationId xmlns:p14="http://schemas.microsoft.com/office/powerpoint/2010/main" val="10907405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Continuous Capillaries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6450"/>
            <a:ext cx="8382000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Continuous capillaries are abundant in the skin and muscles, and have: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Endothelial cells that provide an uninterrupted lining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Adjacent cells that are held together with tight junctions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Intercellular clefts of </a:t>
            </a:r>
            <a:r>
              <a:rPr lang="en-US" dirty="0" err="1"/>
              <a:t>unjoined</a:t>
            </a:r>
            <a:r>
              <a:rPr lang="en-US" dirty="0"/>
              <a:t> membranes that allow the passage of fluids</a:t>
            </a:r>
          </a:p>
          <a:p>
            <a:pPr>
              <a:lnSpc>
                <a:spcPct val="90000"/>
              </a:lnSpc>
            </a:pPr>
            <a:r>
              <a:rPr lang="en-US" dirty="0"/>
              <a:t>Continuous capillaries of the brain: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Have tight junctions completely around the endothelium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Constitute the blood-brain barrier</a:t>
            </a:r>
          </a:p>
        </p:txBody>
      </p:sp>
    </p:spTree>
    <p:extLst>
      <p:ext uri="{BB962C8B-B14F-4D97-AF65-F5344CB8AC3E}">
        <p14:creationId xmlns:p14="http://schemas.microsoft.com/office/powerpoint/2010/main" val="25605735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Fenestrated Capillaries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2450"/>
            <a:ext cx="8382000" cy="3660775"/>
          </a:xfrm>
        </p:spPr>
        <p:txBody>
          <a:bodyPr/>
          <a:lstStyle/>
          <a:p>
            <a:r>
              <a:rPr lang="en-US"/>
              <a:t>Found wherever active capillary absorption or filtrate formation occurs (e.g., small intestines, endocrine glands, and kidneys)</a:t>
            </a:r>
          </a:p>
          <a:p>
            <a:r>
              <a:rPr lang="en-US"/>
              <a:t>Characterized by: </a:t>
            </a:r>
          </a:p>
          <a:p>
            <a:pPr lvl="1"/>
            <a:r>
              <a:rPr lang="en-US"/>
              <a:t>An endothelium riddled with pores (fenestrations)</a:t>
            </a:r>
          </a:p>
          <a:p>
            <a:pPr lvl="1"/>
            <a:r>
              <a:rPr lang="en-US"/>
              <a:t>Greater permeability to solutes and fluids than other capillaries</a:t>
            </a:r>
          </a:p>
        </p:txBody>
      </p:sp>
    </p:spTree>
    <p:extLst>
      <p:ext uri="{BB962C8B-B14F-4D97-AF65-F5344CB8AC3E}">
        <p14:creationId xmlns:p14="http://schemas.microsoft.com/office/powerpoint/2010/main" val="7361361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Sinusoids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31938"/>
            <a:ext cx="8382000" cy="4230687"/>
          </a:xfrm>
        </p:spPr>
        <p:txBody>
          <a:bodyPr>
            <a:normAutofit fontScale="92500"/>
          </a:bodyPr>
          <a:lstStyle/>
          <a:p>
            <a:r>
              <a:rPr lang="en-US"/>
              <a:t>Highly modified, leaky, fenestrated capillaries with large lumens</a:t>
            </a:r>
          </a:p>
          <a:p>
            <a:r>
              <a:rPr lang="en-US"/>
              <a:t>Found in the liver, bone marrow, lymphoid tissue, and in some endocrine organs </a:t>
            </a:r>
          </a:p>
          <a:p>
            <a:r>
              <a:rPr lang="en-US"/>
              <a:t>Allow large molecules (proteins and blood cells) to pass between the blood and surrounding tissues</a:t>
            </a:r>
          </a:p>
          <a:p>
            <a:r>
              <a:rPr lang="en-US"/>
              <a:t>Blood flows sluggishly, allowing for modification in various ways</a:t>
            </a:r>
          </a:p>
        </p:txBody>
      </p:sp>
    </p:spTree>
    <p:extLst>
      <p:ext uri="{BB962C8B-B14F-4D97-AF65-F5344CB8AC3E}">
        <p14:creationId xmlns:p14="http://schemas.microsoft.com/office/powerpoint/2010/main" val="30565914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Capillary Beds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4500"/>
            <a:ext cx="8382000" cy="3867150"/>
          </a:xfrm>
        </p:spPr>
        <p:txBody>
          <a:bodyPr>
            <a:normAutofit lnSpcReduction="10000"/>
          </a:bodyPr>
          <a:lstStyle/>
          <a:p>
            <a:r>
              <a:rPr lang="en-US"/>
              <a:t>A microcirculation of interwoven networks of capillaries, consisting of:</a:t>
            </a:r>
          </a:p>
          <a:p>
            <a:pPr lvl="1"/>
            <a:r>
              <a:rPr lang="en-US"/>
              <a:t>Vascular shunts – metarteriole–thoroughfare channel connecting an arteriole directly with a  postcapillary venule</a:t>
            </a:r>
          </a:p>
          <a:p>
            <a:pPr lvl="1"/>
            <a:r>
              <a:rPr lang="en-US"/>
              <a:t>True capillaries – 10 to 100 per capillary bed, capillaries branch off the metarteriole and return to the thoroughfare channel at the distal end of the bed</a:t>
            </a:r>
          </a:p>
        </p:txBody>
      </p:sp>
    </p:spTree>
    <p:extLst>
      <p:ext uri="{BB962C8B-B14F-4D97-AF65-F5344CB8AC3E}">
        <p14:creationId xmlns:p14="http://schemas.microsoft.com/office/powerpoint/2010/main" val="19737813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Blood Flow Through Capillary Beds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31975"/>
            <a:ext cx="8534400" cy="3660775"/>
          </a:xfrm>
        </p:spPr>
        <p:txBody>
          <a:bodyPr/>
          <a:lstStyle/>
          <a:p>
            <a:r>
              <a:rPr lang="en-US"/>
              <a:t>Precapillary sphincter</a:t>
            </a:r>
          </a:p>
          <a:p>
            <a:pPr lvl="1"/>
            <a:r>
              <a:rPr lang="en-US"/>
              <a:t>Cuff of smooth muscle that surrounds each true capillary</a:t>
            </a:r>
          </a:p>
          <a:p>
            <a:pPr lvl="1"/>
            <a:r>
              <a:rPr lang="en-US"/>
              <a:t>Regulates blood flow into the capillary</a:t>
            </a:r>
          </a:p>
          <a:p>
            <a:r>
              <a:rPr lang="en-US"/>
              <a:t>Blood flow is regulated by vasomotor nerves and local chemical conditions, so it can either bypass or flood the capillary bed</a:t>
            </a:r>
          </a:p>
        </p:txBody>
      </p:sp>
    </p:spTree>
    <p:extLst>
      <p:ext uri="{BB962C8B-B14F-4D97-AF65-F5344CB8AC3E}">
        <p14:creationId xmlns:p14="http://schemas.microsoft.com/office/powerpoint/2010/main" val="32496560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Venous System: </a:t>
            </a:r>
            <a:r>
              <a:rPr lang="en-US" b="1" dirty="0" err="1">
                <a:solidFill>
                  <a:srgbClr val="FF0000"/>
                </a:solidFill>
              </a:rPr>
              <a:t>Venules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08163"/>
            <a:ext cx="8534400" cy="3702050"/>
          </a:xfrm>
        </p:spPr>
        <p:txBody>
          <a:bodyPr/>
          <a:lstStyle/>
          <a:p>
            <a:r>
              <a:rPr lang="en-US"/>
              <a:t>Are formed when capillary beds unite</a:t>
            </a:r>
          </a:p>
          <a:p>
            <a:pPr lvl="1"/>
            <a:r>
              <a:rPr lang="en-US"/>
              <a:t>Allow fluids and WBCs to pass from the bloodstream to tissues</a:t>
            </a:r>
          </a:p>
          <a:p>
            <a:r>
              <a:rPr lang="en-US"/>
              <a:t>Postcapillary venules – smallest venules, composed of endothelium and a few pericytes</a:t>
            </a:r>
          </a:p>
          <a:p>
            <a:r>
              <a:rPr lang="en-US"/>
              <a:t>Large venules have one or two layers of smooth muscle (tunica media)</a:t>
            </a:r>
          </a:p>
        </p:txBody>
      </p:sp>
    </p:spTree>
    <p:extLst>
      <p:ext uri="{BB962C8B-B14F-4D97-AF65-F5344CB8AC3E}">
        <p14:creationId xmlns:p14="http://schemas.microsoft.com/office/powerpoint/2010/main" val="34731524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Venous System: Veins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638800"/>
          </a:xfrm>
        </p:spPr>
        <p:txBody>
          <a:bodyPr/>
          <a:lstStyle/>
          <a:p>
            <a:r>
              <a:rPr lang="en-US" dirty="0"/>
              <a:t>Veins are:</a:t>
            </a:r>
          </a:p>
          <a:p>
            <a:pPr lvl="1"/>
            <a:r>
              <a:rPr lang="en-US" dirty="0"/>
              <a:t>Formed when </a:t>
            </a:r>
            <a:r>
              <a:rPr lang="en-US" dirty="0" err="1"/>
              <a:t>venules</a:t>
            </a:r>
            <a:r>
              <a:rPr lang="en-US" dirty="0"/>
              <a:t> converge</a:t>
            </a:r>
          </a:p>
          <a:p>
            <a:pPr lvl="1"/>
            <a:r>
              <a:rPr lang="en-US" dirty="0"/>
              <a:t>Composed of three tunics, with a thin tunica media and a thick tunica </a:t>
            </a:r>
            <a:r>
              <a:rPr lang="en-US" dirty="0" err="1"/>
              <a:t>externa</a:t>
            </a:r>
            <a:r>
              <a:rPr lang="en-US" dirty="0"/>
              <a:t> consisting of collagen fibers and elastic networks</a:t>
            </a:r>
          </a:p>
          <a:p>
            <a:pPr lvl="1"/>
            <a:r>
              <a:rPr lang="en-US" dirty="0"/>
              <a:t>Capacitance vessels (blood reservoirs) that contain 65% of the blood supply</a:t>
            </a:r>
          </a:p>
        </p:txBody>
      </p:sp>
    </p:spTree>
    <p:extLst>
      <p:ext uri="{BB962C8B-B14F-4D97-AF65-F5344CB8AC3E}">
        <p14:creationId xmlns:p14="http://schemas.microsoft.com/office/powerpoint/2010/main" val="123753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Regulation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1524000"/>
            <a:ext cx="8531225" cy="41148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Blood maintains:</a:t>
            </a:r>
          </a:p>
          <a:p>
            <a:pPr lvl="1"/>
            <a:r>
              <a:rPr lang="en-US" sz="3600" dirty="0"/>
              <a:t>Appropriate </a:t>
            </a:r>
            <a:r>
              <a:rPr lang="en-US" sz="3600" b="1" dirty="0"/>
              <a:t>body temperature </a:t>
            </a:r>
            <a:r>
              <a:rPr lang="en-US" sz="3600" dirty="0"/>
              <a:t>by absorbing and distributing heat</a:t>
            </a:r>
          </a:p>
          <a:p>
            <a:pPr lvl="1"/>
            <a:r>
              <a:rPr lang="en-US" sz="3600" b="1" dirty="0"/>
              <a:t>Normal pH </a:t>
            </a:r>
            <a:r>
              <a:rPr lang="en-US" sz="3600" dirty="0"/>
              <a:t>in body tissues using buffer systems</a:t>
            </a:r>
          </a:p>
          <a:p>
            <a:pPr lvl="1"/>
            <a:r>
              <a:rPr lang="en-US" sz="3600" dirty="0"/>
              <a:t>Adequate </a:t>
            </a:r>
            <a:r>
              <a:rPr lang="en-US" sz="3600" b="1" dirty="0"/>
              <a:t>fluid volume </a:t>
            </a:r>
            <a:r>
              <a:rPr lang="en-US" sz="3600" dirty="0"/>
              <a:t>in the circulatory system</a:t>
            </a:r>
          </a:p>
        </p:txBody>
      </p:sp>
    </p:spTree>
    <p:extLst>
      <p:ext uri="{BB962C8B-B14F-4D97-AF65-F5344CB8AC3E}">
        <p14:creationId xmlns:p14="http://schemas.microsoft.com/office/powerpoint/2010/main" val="22317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/>
              <a:t>Venous System: Veins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849313"/>
            <a:ext cx="8534400" cy="5619750"/>
          </a:xfrm>
        </p:spPr>
        <p:txBody>
          <a:bodyPr/>
          <a:lstStyle/>
          <a:p>
            <a:r>
              <a:rPr lang="en-US"/>
              <a:t>Veins have much lower blood pressure and thinner walls than arteries</a:t>
            </a:r>
          </a:p>
          <a:p>
            <a:r>
              <a:rPr lang="en-US"/>
              <a:t>To return blood to the heart, veins have special adaptations</a:t>
            </a:r>
          </a:p>
          <a:p>
            <a:pPr lvl="1"/>
            <a:r>
              <a:rPr lang="en-US"/>
              <a:t>Large-diameter lumens, which offer little resistance to flow</a:t>
            </a:r>
          </a:p>
          <a:p>
            <a:pPr lvl="1"/>
            <a:r>
              <a:rPr lang="en-US"/>
              <a:t>Valves (resembling semilunar heart valves), which prevent backflow of blood </a:t>
            </a:r>
          </a:p>
          <a:p>
            <a:r>
              <a:rPr lang="en-US"/>
              <a:t>Venous sinuses – specialized, flattened veins with extremely thin walls (e.g., coronary sinus of the heart and dural sinuses of the brain)</a:t>
            </a:r>
          </a:p>
        </p:txBody>
      </p:sp>
    </p:spTree>
    <p:extLst>
      <p:ext uri="{BB962C8B-B14F-4D97-AF65-F5344CB8AC3E}">
        <p14:creationId xmlns:p14="http://schemas.microsoft.com/office/powerpoint/2010/main" val="14811212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Vascular Anastomoses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0963"/>
            <a:ext cx="8534400" cy="4616450"/>
          </a:xfrm>
        </p:spPr>
        <p:txBody>
          <a:bodyPr>
            <a:normAutofit lnSpcReduction="10000"/>
          </a:bodyPr>
          <a:lstStyle/>
          <a:p>
            <a:r>
              <a:rPr lang="en-US"/>
              <a:t>Merging blood vessels, more common in veins than arteries</a:t>
            </a:r>
          </a:p>
          <a:p>
            <a:r>
              <a:rPr lang="en-US"/>
              <a:t>Arterial anastomoses provide alternate pathways (collateral channels) for blood to reach a given body region</a:t>
            </a:r>
          </a:p>
          <a:p>
            <a:pPr lvl="1"/>
            <a:r>
              <a:rPr lang="en-US"/>
              <a:t>If one branch is blocked, the collateral channel can supply the area with adequate blood supply </a:t>
            </a:r>
          </a:p>
          <a:p>
            <a:r>
              <a:rPr lang="en-US"/>
              <a:t>Thoroughfare channels are examples of arteriovenous anastomoses</a:t>
            </a:r>
          </a:p>
        </p:txBody>
      </p:sp>
    </p:spTree>
    <p:extLst>
      <p:ext uri="{BB962C8B-B14F-4D97-AF65-F5344CB8AC3E}">
        <p14:creationId xmlns:p14="http://schemas.microsoft.com/office/powerpoint/2010/main" val="29626540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Blood Flow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7788"/>
            <a:ext cx="8534400" cy="4622800"/>
          </a:xfrm>
        </p:spPr>
        <p:txBody>
          <a:bodyPr/>
          <a:lstStyle/>
          <a:p>
            <a:r>
              <a:rPr lang="en-US"/>
              <a:t>Actual volume of blood flowing through a vessel, an organ, or the entire circulation in a given period is:</a:t>
            </a:r>
          </a:p>
          <a:p>
            <a:pPr lvl="1"/>
            <a:r>
              <a:rPr lang="en-US"/>
              <a:t>Measured in ml per min</a:t>
            </a:r>
          </a:p>
          <a:p>
            <a:pPr lvl="1"/>
            <a:r>
              <a:rPr lang="en-US"/>
              <a:t>Equivalent to cardiac output (CO), considering the entire vascular system</a:t>
            </a:r>
          </a:p>
          <a:p>
            <a:pPr lvl="1"/>
            <a:r>
              <a:rPr lang="en-US"/>
              <a:t>Relatively constant when at rest</a:t>
            </a:r>
          </a:p>
          <a:p>
            <a:pPr lvl="1"/>
            <a:r>
              <a:rPr lang="en-US"/>
              <a:t>Varies widely through individual organs, according to immediate needs</a:t>
            </a:r>
          </a:p>
        </p:txBody>
      </p:sp>
    </p:spTree>
    <p:extLst>
      <p:ext uri="{BB962C8B-B14F-4D97-AF65-F5344CB8AC3E}">
        <p14:creationId xmlns:p14="http://schemas.microsoft.com/office/powerpoint/2010/main" val="10406246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21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Blood Pressure (BP)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85888"/>
            <a:ext cx="8534400" cy="4545012"/>
          </a:xfrm>
        </p:spPr>
        <p:txBody>
          <a:bodyPr/>
          <a:lstStyle/>
          <a:p>
            <a:r>
              <a:rPr lang="en-US"/>
              <a:t>Force per unit area exerted on the wall of a blood vessel by its contained blood </a:t>
            </a:r>
          </a:p>
          <a:p>
            <a:pPr lvl="1"/>
            <a:r>
              <a:rPr lang="en-US"/>
              <a:t>Expressed in terms of millimeters of mercury (mm Hg)</a:t>
            </a:r>
          </a:p>
          <a:p>
            <a:pPr lvl="1"/>
            <a:r>
              <a:rPr lang="en-US"/>
              <a:t>Measured in reference to systemic arterial BP in large arteries near the heart</a:t>
            </a:r>
          </a:p>
          <a:p>
            <a:r>
              <a:rPr lang="en-US"/>
              <a:t>The differences in BP within the vascular system provide the driving force that keeps blood moving from higher to lower pressure areas</a:t>
            </a:r>
          </a:p>
        </p:txBody>
      </p:sp>
    </p:spTree>
    <p:extLst>
      <p:ext uri="{BB962C8B-B14F-4D97-AF65-F5344CB8AC3E}">
        <p14:creationId xmlns:p14="http://schemas.microsoft.com/office/powerpoint/2010/main" val="24783653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9531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Resistance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3050"/>
            <a:ext cx="8534400" cy="4237038"/>
          </a:xfrm>
        </p:spPr>
        <p:txBody>
          <a:bodyPr/>
          <a:lstStyle/>
          <a:p>
            <a:r>
              <a:rPr lang="en-US"/>
              <a:t>Resistance – opposition to flow </a:t>
            </a:r>
          </a:p>
          <a:p>
            <a:pPr lvl="1"/>
            <a:r>
              <a:rPr lang="en-US"/>
              <a:t>Measure of the amount of friction blood encounters as it passes through vessels</a:t>
            </a:r>
          </a:p>
          <a:p>
            <a:pPr lvl="1"/>
            <a:r>
              <a:rPr lang="en-US"/>
              <a:t>Generally encountered in the systemic circulation</a:t>
            </a:r>
          </a:p>
          <a:p>
            <a:pPr lvl="1"/>
            <a:r>
              <a:rPr lang="en-US"/>
              <a:t>Referred to as peripheral resistance (PR)</a:t>
            </a:r>
          </a:p>
          <a:p>
            <a:r>
              <a:rPr lang="en-US"/>
              <a:t>The three important sources of resistance are blood viscosity, total blood vessel length, and blood vessel diameter</a:t>
            </a:r>
          </a:p>
        </p:txBody>
      </p:sp>
    </p:spTree>
    <p:extLst>
      <p:ext uri="{BB962C8B-B14F-4D97-AF65-F5344CB8AC3E}">
        <p14:creationId xmlns:p14="http://schemas.microsoft.com/office/powerpoint/2010/main" val="13228211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65150"/>
          </a:xfrm>
        </p:spPr>
        <p:txBody>
          <a:bodyPr/>
          <a:lstStyle/>
          <a:p>
            <a:r>
              <a:rPr lang="en-US" sz="3100" dirty="0">
                <a:solidFill>
                  <a:srgbClr val="FF0000"/>
                </a:solidFill>
              </a:rPr>
              <a:t>Resistance Factors: Viscosity and Vessel Length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49475"/>
            <a:ext cx="8686800" cy="3013075"/>
          </a:xfrm>
        </p:spPr>
        <p:txBody>
          <a:bodyPr/>
          <a:lstStyle/>
          <a:p>
            <a:r>
              <a:rPr lang="en-US"/>
              <a:t>Resistance factors that remain relatively constant are:</a:t>
            </a:r>
          </a:p>
          <a:p>
            <a:pPr lvl="1"/>
            <a:r>
              <a:rPr lang="en-US"/>
              <a:t>Blood viscosity – thickness or “stickiness” of the blood </a:t>
            </a:r>
          </a:p>
          <a:p>
            <a:pPr lvl="1"/>
            <a:r>
              <a:rPr lang="en-US"/>
              <a:t>Blood vessel length – the longer the vessel, the greater the resistance encountered</a:t>
            </a:r>
          </a:p>
        </p:txBody>
      </p:sp>
    </p:spTree>
    <p:extLst>
      <p:ext uri="{BB962C8B-B14F-4D97-AF65-F5344CB8AC3E}">
        <p14:creationId xmlns:p14="http://schemas.microsoft.com/office/powerpoint/2010/main" val="288209233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95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Resistance Factors: Blood Vessel Diameter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2975"/>
            <a:ext cx="8534400" cy="543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Changes in vessel diameter are frequent and significantly alter peripheral resistance</a:t>
            </a:r>
          </a:p>
          <a:p>
            <a:pPr>
              <a:lnSpc>
                <a:spcPct val="90000"/>
              </a:lnSpc>
            </a:pPr>
            <a:r>
              <a:rPr lang="en-US"/>
              <a:t>Resistance varies inversely with the fourth power of vessel radius (one-half the diameter)</a:t>
            </a:r>
          </a:p>
          <a:p>
            <a:pPr lvl="1">
              <a:lnSpc>
                <a:spcPct val="90000"/>
              </a:lnSpc>
            </a:pPr>
            <a:r>
              <a:rPr lang="en-US"/>
              <a:t>For example, if the radius is doubled, the resistance is 1/16 as much</a:t>
            </a:r>
          </a:p>
          <a:p>
            <a:pPr>
              <a:lnSpc>
                <a:spcPct val="90000"/>
              </a:lnSpc>
            </a:pPr>
            <a:r>
              <a:rPr lang="en-US"/>
              <a:t>Small-diameter arterioles are the major determinants of peripheral resistance</a:t>
            </a:r>
          </a:p>
          <a:p>
            <a:pPr>
              <a:lnSpc>
                <a:spcPct val="90000"/>
              </a:lnSpc>
            </a:pPr>
            <a:r>
              <a:rPr lang="en-US"/>
              <a:t>Fatty plaques from atherosclerosis: </a:t>
            </a:r>
          </a:p>
          <a:p>
            <a:pPr lvl="1">
              <a:lnSpc>
                <a:spcPct val="90000"/>
              </a:lnSpc>
            </a:pPr>
            <a:r>
              <a:rPr lang="en-US"/>
              <a:t>Cause turbulent blood flow</a:t>
            </a:r>
          </a:p>
          <a:p>
            <a:pPr lvl="1">
              <a:lnSpc>
                <a:spcPct val="90000"/>
              </a:lnSpc>
            </a:pPr>
            <a:r>
              <a:rPr lang="en-US"/>
              <a:t>Dramatically increase resistance due to turbulence</a:t>
            </a:r>
          </a:p>
        </p:txBody>
      </p:sp>
    </p:spTree>
    <p:extLst>
      <p:ext uri="{BB962C8B-B14F-4D97-AF65-F5344CB8AC3E}">
        <p14:creationId xmlns:p14="http://schemas.microsoft.com/office/powerpoint/2010/main" val="4781411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65150"/>
          </a:xfrm>
        </p:spPr>
        <p:txBody>
          <a:bodyPr/>
          <a:lstStyle/>
          <a:p>
            <a:r>
              <a:rPr lang="en-US" sz="3100" dirty="0">
                <a:solidFill>
                  <a:srgbClr val="FF0000"/>
                </a:solidFill>
              </a:rPr>
              <a:t>Blood Flow, Blood Pressure, and Resistance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2038"/>
            <a:ext cx="8534400" cy="5192712"/>
          </a:xfrm>
        </p:spPr>
        <p:txBody>
          <a:bodyPr/>
          <a:lstStyle/>
          <a:p>
            <a:r>
              <a:rPr lang="en-US"/>
              <a:t>Blood flow (F) is directly proportional to the difference in blood pressure (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P</a:t>
            </a:r>
            <a:r>
              <a:rPr lang="en-US"/>
              <a:t>) between two points in the circulation</a:t>
            </a:r>
          </a:p>
          <a:p>
            <a:pPr lvl="1"/>
            <a:r>
              <a:rPr lang="en-US"/>
              <a:t>If 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P</a:t>
            </a:r>
            <a:r>
              <a:rPr lang="en-US"/>
              <a:t> increases, blood flow speeds up; if 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P</a:t>
            </a:r>
            <a:r>
              <a:rPr lang="en-US"/>
              <a:t> decreases, blood flow declines</a:t>
            </a:r>
          </a:p>
          <a:p>
            <a:r>
              <a:rPr lang="en-US"/>
              <a:t>Blood flow is inversely proportional to resistance (R)</a:t>
            </a:r>
          </a:p>
          <a:p>
            <a:pPr lvl="1"/>
            <a:r>
              <a:rPr lang="en-US"/>
              <a:t>If R increases, blood flow decreases </a:t>
            </a:r>
          </a:p>
          <a:p>
            <a:r>
              <a:rPr lang="en-US"/>
              <a:t>R is more important than 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P</a:t>
            </a:r>
            <a:r>
              <a:rPr lang="en-US"/>
              <a:t> in influencing local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7828819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Systemic Blood Pressure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1725"/>
            <a:ext cx="8534400" cy="5106988"/>
          </a:xfrm>
        </p:spPr>
        <p:txBody>
          <a:bodyPr>
            <a:normAutofit fontScale="92500"/>
          </a:bodyPr>
          <a:lstStyle/>
          <a:p>
            <a:r>
              <a:rPr lang="en-US"/>
              <a:t>The pumping action of the heart generates blood flow through the vessels along a pressure gradient, always moving from higher- to lower-pressure areas</a:t>
            </a:r>
          </a:p>
          <a:p>
            <a:r>
              <a:rPr lang="en-US"/>
              <a:t>Pressure results when flow is opposed by resistance</a:t>
            </a:r>
          </a:p>
          <a:p>
            <a:pPr>
              <a:lnSpc>
                <a:spcPct val="85000"/>
              </a:lnSpc>
            </a:pPr>
            <a:r>
              <a:rPr lang="en-US"/>
              <a:t>Systemic pressure:</a:t>
            </a:r>
          </a:p>
          <a:p>
            <a:pPr lvl="1">
              <a:lnSpc>
                <a:spcPct val="85000"/>
              </a:lnSpc>
            </a:pPr>
            <a:r>
              <a:rPr lang="en-US"/>
              <a:t>Is highest in the aorta</a:t>
            </a:r>
          </a:p>
          <a:p>
            <a:pPr lvl="1">
              <a:lnSpc>
                <a:spcPct val="85000"/>
              </a:lnSpc>
            </a:pPr>
            <a:r>
              <a:rPr lang="en-US"/>
              <a:t>Declines throughout the length of the pathway</a:t>
            </a:r>
          </a:p>
          <a:p>
            <a:pPr lvl="1">
              <a:lnSpc>
                <a:spcPct val="85000"/>
              </a:lnSpc>
            </a:pPr>
            <a:r>
              <a:rPr lang="en-US"/>
              <a:t>Is 0 mm Hg in the right atrium</a:t>
            </a:r>
          </a:p>
          <a:p>
            <a:pPr>
              <a:lnSpc>
                <a:spcPct val="85000"/>
              </a:lnSpc>
            </a:pPr>
            <a:r>
              <a:rPr lang="en-US"/>
              <a:t>The steepest change in blood pressure occurs in the arterioles</a:t>
            </a:r>
          </a:p>
        </p:txBody>
      </p:sp>
    </p:spTree>
    <p:extLst>
      <p:ext uri="{BB962C8B-B14F-4D97-AF65-F5344CB8AC3E}">
        <p14:creationId xmlns:p14="http://schemas.microsoft.com/office/powerpoint/2010/main" val="33712781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95313"/>
          </a:xfrm>
        </p:spPr>
        <p:txBody>
          <a:bodyPr>
            <a:normAutofit fontScale="90000"/>
          </a:bodyPr>
          <a:lstStyle/>
          <a:p>
            <a:r>
              <a:rPr lang="en-US"/>
              <a:t>Systemic Blood Pressure</a:t>
            </a:r>
          </a:p>
        </p:txBody>
      </p:sp>
      <p:sp>
        <p:nvSpPr>
          <p:cNvPr id="97284" name="Text Box 1028"/>
          <p:cNvSpPr txBox="1">
            <a:spLocks noChangeArrowheads="1"/>
          </p:cNvSpPr>
          <p:nvPr/>
        </p:nvSpPr>
        <p:spPr bwMode="auto">
          <a:xfrm>
            <a:off x="7847013" y="6330950"/>
            <a:ext cx="8905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latin typeface="Arial" pitchFamily="34" charset="0"/>
              </a:rPr>
              <a:t>Figure 18.5</a:t>
            </a:r>
          </a:p>
        </p:txBody>
      </p:sp>
      <p:pic>
        <p:nvPicPr>
          <p:cNvPr id="97285" name="Picture 1029" descr="2005.jpg                                                       0001B996HAP5e_ppt_cd                   B3FD695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1597025" y="1371600"/>
            <a:ext cx="594995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60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9478</Words>
  <Application>Microsoft Office PowerPoint</Application>
  <PresentationFormat>On-screen Show (4:3)</PresentationFormat>
  <Paragraphs>1114</Paragraphs>
  <Slides>195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195</vt:i4>
      </vt:variant>
    </vt:vector>
  </HeadingPairs>
  <TitlesOfParts>
    <vt:vector size="197" baseType="lpstr">
      <vt:lpstr>Office Theme</vt:lpstr>
      <vt:lpstr>Document</vt:lpstr>
      <vt:lpstr>CARDIOVASCULAR, LYMPHATIC AND IMMUNE SYSTEMS</vt:lpstr>
      <vt:lpstr>INTRODUCTION</vt:lpstr>
      <vt:lpstr>BLOOD</vt:lpstr>
      <vt:lpstr>Composition of Blood</vt:lpstr>
      <vt:lpstr>Composition of Blood</vt:lpstr>
      <vt:lpstr>Physical Characteristics and Volume</vt:lpstr>
      <vt:lpstr>Functions of Blood</vt:lpstr>
      <vt:lpstr>Distribution</vt:lpstr>
      <vt:lpstr>Regulation</vt:lpstr>
      <vt:lpstr>Protection</vt:lpstr>
      <vt:lpstr>Blood Plasma</vt:lpstr>
      <vt:lpstr>Blood Cells</vt:lpstr>
      <vt:lpstr>Erythrocytes (RBCs)</vt:lpstr>
      <vt:lpstr>Erythrocyte Function</vt:lpstr>
      <vt:lpstr>Hemoglobin (Hb)</vt:lpstr>
      <vt:lpstr>Erythrocyte Disorders</vt:lpstr>
      <vt:lpstr>Anemia: Insufficient Erythrocytes</vt:lpstr>
      <vt:lpstr>Anemia: Decreased Hemoglobin Content</vt:lpstr>
      <vt:lpstr>Anemia: Abnormal Hemoglobin</vt:lpstr>
      <vt:lpstr>Polycythemia</vt:lpstr>
      <vt:lpstr>Leukocytes (WBCs)</vt:lpstr>
      <vt:lpstr>Classification of Leukocytes: Granulocytes</vt:lpstr>
      <vt:lpstr>Neutrophils</vt:lpstr>
      <vt:lpstr>Eosinophils</vt:lpstr>
      <vt:lpstr>Basophils</vt:lpstr>
      <vt:lpstr>Agranulocytes</vt:lpstr>
      <vt:lpstr>Lymphocytes</vt:lpstr>
      <vt:lpstr>Monocytes</vt:lpstr>
      <vt:lpstr>Leukocyte Disorders: Leukemias</vt:lpstr>
      <vt:lpstr>Leukemia</vt:lpstr>
      <vt:lpstr>Platelets</vt:lpstr>
      <vt:lpstr>Hemostasis</vt:lpstr>
      <vt:lpstr>Platelet Plug Formation</vt:lpstr>
      <vt:lpstr>Coagulation</vt:lpstr>
      <vt:lpstr>Coagulation</vt:lpstr>
      <vt:lpstr>Hemostasis Disorders: Bleeding Disorders</vt:lpstr>
      <vt:lpstr>Hemostasis Disorders: Bleeding Disorders</vt:lpstr>
      <vt:lpstr>Hemostasis Disorders: Bleeding Disorders</vt:lpstr>
      <vt:lpstr>Blood Transfusions</vt:lpstr>
      <vt:lpstr>Human Blood Groups</vt:lpstr>
      <vt:lpstr>Blood Groups</vt:lpstr>
      <vt:lpstr>ABO Blood Groups</vt:lpstr>
      <vt:lpstr>Rh Blood Groups</vt:lpstr>
      <vt:lpstr>Hemolytic Disease of the Newborn</vt:lpstr>
      <vt:lpstr>Transfusion Reactions</vt:lpstr>
      <vt:lpstr>Blood Typing</vt:lpstr>
      <vt:lpstr>Plasma Volume Expanders</vt:lpstr>
      <vt:lpstr>Diagnostic Blood Tests</vt:lpstr>
      <vt:lpstr>HEART</vt:lpstr>
      <vt:lpstr>Heart Location</vt:lpstr>
      <vt:lpstr>Cross Section of the of Heart</vt:lpstr>
      <vt:lpstr>Atria of the Heart</vt:lpstr>
      <vt:lpstr>Ventricles of the Heart</vt:lpstr>
      <vt:lpstr>Pathway of Blood through the Heart and Lungs</vt:lpstr>
      <vt:lpstr>Coronary Circulation</vt:lpstr>
      <vt:lpstr>Heart Valves</vt:lpstr>
      <vt:lpstr>Intrinsic Conduction System</vt:lpstr>
      <vt:lpstr>Sequence of Excitation</vt:lpstr>
      <vt:lpstr>Sequence of Excitation</vt:lpstr>
      <vt:lpstr>Extrinsic Innervation of the Heart</vt:lpstr>
      <vt:lpstr>Electrocardiography (ECG)</vt:lpstr>
      <vt:lpstr>Cardiac Cycle</vt:lpstr>
      <vt:lpstr>Phases of the Cardiac Cycle</vt:lpstr>
      <vt:lpstr>Phases of the Cardiac Cycle</vt:lpstr>
      <vt:lpstr>Phases of the Cardiac Cycle</vt:lpstr>
      <vt:lpstr>Heart Sounds</vt:lpstr>
      <vt:lpstr>Cardiac Output (CO) and Reserve</vt:lpstr>
      <vt:lpstr>Regulation of Stroke Volume</vt:lpstr>
      <vt:lpstr>Factors Affecting Stroke Volume</vt:lpstr>
      <vt:lpstr>Extrinsic Factors Influencing Stroke Volume</vt:lpstr>
      <vt:lpstr>Regulation of Heart Rate: Autonomic Nervous System</vt:lpstr>
      <vt:lpstr>Bainbridge Reflex</vt:lpstr>
      <vt:lpstr>Chemical Regulation of the Heart</vt:lpstr>
      <vt:lpstr>Homeostatic Imbalances</vt:lpstr>
      <vt:lpstr>Congestive Heart Failure (CHF)</vt:lpstr>
      <vt:lpstr>BLOOD VESSELS</vt:lpstr>
      <vt:lpstr>Blood Vessels</vt:lpstr>
      <vt:lpstr>Generalized Structure of Blood Vessels</vt:lpstr>
      <vt:lpstr>Tunics</vt:lpstr>
      <vt:lpstr>Elastic (Conducting) Arteries</vt:lpstr>
      <vt:lpstr>Muscular Arteries and Arterioles</vt:lpstr>
      <vt:lpstr>Capillaries</vt:lpstr>
      <vt:lpstr>Continuous Capillaries</vt:lpstr>
      <vt:lpstr>Fenestrated Capillaries</vt:lpstr>
      <vt:lpstr>Sinusoids</vt:lpstr>
      <vt:lpstr>Capillary Beds</vt:lpstr>
      <vt:lpstr>Blood Flow Through Capillary Beds</vt:lpstr>
      <vt:lpstr>Venous System: Venules</vt:lpstr>
      <vt:lpstr>Venous System: Veins</vt:lpstr>
      <vt:lpstr>Venous System: Veins</vt:lpstr>
      <vt:lpstr>Vascular Anastomoses</vt:lpstr>
      <vt:lpstr>Blood Flow</vt:lpstr>
      <vt:lpstr>Blood Pressure (BP)</vt:lpstr>
      <vt:lpstr>Resistance</vt:lpstr>
      <vt:lpstr>Resistance Factors: Viscosity and Vessel Length</vt:lpstr>
      <vt:lpstr>Resistance Factors: Blood Vessel Diameter</vt:lpstr>
      <vt:lpstr>Blood Flow, Blood Pressure, and Resistance</vt:lpstr>
      <vt:lpstr>Systemic Blood Pressure</vt:lpstr>
      <vt:lpstr>Systemic Blood Pressure</vt:lpstr>
      <vt:lpstr>Arterial Blood Pressure</vt:lpstr>
      <vt:lpstr>Arterial Blood Pressure</vt:lpstr>
      <vt:lpstr>Capillary Blood Pressure</vt:lpstr>
      <vt:lpstr>Venous Blood Pressure</vt:lpstr>
      <vt:lpstr>Factors Aiding Venous Return</vt:lpstr>
      <vt:lpstr>Blood Pressure</vt:lpstr>
      <vt:lpstr>Cardiac Output (CO)</vt:lpstr>
      <vt:lpstr>Controls of Blood Pressure</vt:lpstr>
      <vt:lpstr>Short-Term Mechanisms: Neural Controls</vt:lpstr>
      <vt:lpstr>Short-Term Mechanisms: Vasomotor Center</vt:lpstr>
      <vt:lpstr>Short-Term Mechanisms: Vasomotor Activity</vt:lpstr>
      <vt:lpstr>Short-Term Mechanisms:  Baroreceptor-Initiated Reflex</vt:lpstr>
      <vt:lpstr>Short-Term Mechanisms: Chemical Controls</vt:lpstr>
      <vt:lpstr>Chemicals that Increase Blood Pressure</vt:lpstr>
      <vt:lpstr>Chemicals that Decrease Blood Pressure</vt:lpstr>
      <vt:lpstr>Long-Term Mechanisms: Renal Regulation</vt:lpstr>
      <vt:lpstr>Kidney Action and Blood Pressure</vt:lpstr>
      <vt:lpstr>Monitoring Circulatory Efficiency</vt:lpstr>
      <vt:lpstr>Measuring Blood Pressure</vt:lpstr>
      <vt:lpstr>Alterations in Blood Pressure</vt:lpstr>
      <vt:lpstr>Hypotension</vt:lpstr>
      <vt:lpstr>Hypertension</vt:lpstr>
      <vt:lpstr>Hypertension</vt:lpstr>
      <vt:lpstr>Blood Flow through Tissues</vt:lpstr>
      <vt:lpstr>Velocity of Blood Flow</vt:lpstr>
      <vt:lpstr>Autoregulation: Local Regulation of Blood Flow</vt:lpstr>
      <vt:lpstr>Intrinsic Control of Blood Flow: Metabolic</vt:lpstr>
      <vt:lpstr>Intrinsic Control of Blood Flow: Myogenic</vt:lpstr>
      <vt:lpstr>Long-Term Autoregulation</vt:lpstr>
      <vt:lpstr>Capillary Exchange of Respiratory Gases and Nutrients</vt:lpstr>
      <vt:lpstr>Capillary Exchange: Fluid Movements</vt:lpstr>
      <vt:lpstr>Net Filtration Pressure (NFP)</vt:lpstr>
      <vt:lpstr>Net Filtration Pressure (NFP)</vt:lpstr>
      <vt:lpstr>Circulatory Shock</vt:lpstr>
      <vt:lpstr>Circulatory Pathways</vt:lpstr>
      <vt:lpstr>Differences Between Arteries and Veins</vt:lpstr>
      <vt:lpstr>LYMPHATIC SYSTEM</vt:lpstr>
      <vt:lpstr>Lymphatic System: Overview </vt:lpstr>
      <vt:lpstr>Lymphatic Vessels</vt:lpstr>
      <vt:lpstr>Lymphatic Capillaries</vt:lpstr>
      <vt:lpstr>Lymphatic Capillaries</vt:lpstr>
      <vt:lpstr>Lymphatic Collecting Vessels</vt:lpstr>
      <vt:lpstr>Lymphatic Trunks</vt:lpstr>
      <vt:lpstr>Lymphatic Transport</vt:lpstr>
      <vt:lpstr>Lymphoid Cells</vt:lpstr>
      <vt:lpstr>Lymphocytes</vt:lpstr>
      <vt:lpstr>Other Lymphoid Cells</vt:lpstr>
      <vt:lpstr>Lymphoid Tissue</vt:lpstr>
      <vt:lpstr>Lymphoid Organs</vt:lpstr>
      <vt:lpstr>Lymph Nodes</vt:lpstr>
      <vt:lpstr>Circulation in the Lymph Nodes</vt:lpstr>
      <vt:lpstr>Homeostatic Imbalances of the Lymph Nodes</vt:lpstr>
      <vt:lpstr>Other Lymphoid Organs</vt:lpstr>
      <vt:lpstr>Spleen</vt:lpstr>
      <vt:lpstr>Additional Spleen Functions</vt:lpstr>
      <vt:lpstr>Structure of the Spleen</vt:lpstr>
      <vt:lpstr>Thymus</vt:lpstr>
      <vt:lpstr>Thymus</vt:lpstr>
      <vt:lpstr>Tonsils</vt:lpstr>
      <vt:lpstr>Tonsils</vt:lpstr>
      <vt:lpstr>Aggregates of Lymphoid Follicles</vt:lpstr>
      <vt:lpstr>MALT</vt:lpstr>
      <vt:lpstr>THE IMMUNE SYSTEM</vt:lpstr>
      <vt:lpstr>Immunity: Two Intrinsic Defense Systems</vt:lpstr>
      <vt:lpstr>Immunity: Two Intrinsic Defense Systems</vt:lpstr>
      <vt:lpstr>Surface Barriers</vt:lpstr>
      <vt:lpstr>Epithelial Chemical Barriers</vt:lpstr>
      <vt:lpstr>Internal Defenses: Cells and Chemicals</vt:lpstr>
      <vt:lpstr>Phagocytes</vt:lpstr>
      <vt:lpstr>Mechanism of Phagocytosis</vt:lpstr>
      <vt:lpstr>Natural Killer (NK) Cells</vt:lpstr>
      <vt:lpstr>Inflammation: Tissue Response to Injury</vt:lpstr>
      <vt:lpstr>Inflammatory Response</vt:lpstr>
      <vt:lpstr>Inflammatory Response: Vascular Permeability</vt:lpstr>
      <vt:lpstr>Inflammatory Response: Edema</vt:lpstr>
      <vt:lpstr>Inflammatory Response: Phagocytic Mobilization</vt:lpstr>
      <vt:lpstr>Antimicrobial Proteins</vt:lpstr>
      <vt:lpstr>Complement</vt:lpstr>
      <vt:lpstr>Adaptive (Specific) Defenses</vt:lpstr>
      <vt:lpstr>Cells of the Adaptive Immune System</vt:lpstr>
      <vt:lpstr>Lymphocytes</vt:lpstr>
      <vt:lpstr>T Cells and B Cells</vt:lpstr>
      <vt:lpstr>Immunocompetent B or T cells</vt:lpstr>
      <vt:lpstr>Antigen-Presenting Cells (APCs)</vt:lpstr>
      <vt:lpstr>Macrophages and Dendritic Cells</vt:lpstr>
      <vt:lpstr>Humoral Immunity Response</vt:lpstr>
      <vt:lpstr>Active Humoral Immunity</vt:lpstr>
      <vt:lpstr>Passive Humoral Immunity</vt:lpstr>
      <vt:lpstr>Acquired Immunity</vt:lpstr>
      <vt:lpstr>Cell-Mediated Immune Response</vt:lpstr>
      <vt:lpstr>Immunodeficiencies</vt:lpstr>
      <vt:lpstr>Acquired Immunodeficiencies</vt:lpstr>
      <vt:lpstr>AIDS</vt:lpstr>
      <vt:lpstr>AIDS</vt:lpstr>
      <vt:lpstr>AIDS</vt:lpstr>
      <vt:lpstr>Autoimmune Diseases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AND LYMPHATIC SYSTEMS</dc:title>
  <dc:creator>acer</dc:creator>
  <cp:lastModifiedBy>acer</cp:lastModifiedBy>
  <cp:revision>62</cp:revision>
  <dcterms:created xsi:type="dcterms:W3CDTF">2006-08-16T00:00:00Z</dcterms:created>
  <dcterms:modified xsi:type="dcterms:W3CDTF">2022-11-19T02:08:42Z</dcterms:modified>
</cp:coreProperties>
</file>